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2" r:id="rId3"/>
  </p:sldMasterIdLst>
  <p:sldIdLst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56" r:id="rId12"/>
    <p:sldId id="269" r:id="rId13"/>
    <p:sldId id="270" r:id="rId14"/>
    <p:sldId id="271" r:id="rId15"/>
    <p:sldId id="274" r:id="rId16"/>
    <p:sldId id="273" r:id="rId17"/>
    <p:sldId id="275" r:id="rId1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00"/>
    <a:srgbClr val="DC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42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64" y="1635646"/>
            <a:ext cx="7630616" cy="1102519"/>
          </a:xfrm>
        </p:spPr>
        <p:txBody>
          <a:bodyPr/>
          <a:lstStyle>
            <a:lvl1pPr>
              <a:defRPr>
                <a:solidFill>
                  <a:srgbClr val="DC9E00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03648" y="2914650"/>
            <a:ext cx="7088832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4731990"/>
            <a:ext cx="2133600" cy="273844"/>
          </a:xfrm>
        </p:spPr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5904" y="4767263"/>
            <a:ext cx="2895600" cy="273844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74904" y="4767263"/>
            <a:ext cx="2133600" cy="273844"/>
          </a:xfrm>
        </p:spPr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4206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04787"/>
            <a:ext cx="302433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67944" y="195486"/>
            <a:ext cx="483488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3608" y="1076326"/>
            <a:ext cx="302433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27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25960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25960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25960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407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16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7475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770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613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336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808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7039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40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6059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7993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9160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7058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05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3829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6940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198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3387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5377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98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920880" cy="857250"/>
          </a:xfrm>
        </p:spPr>
        <p:txBody>
          <a:bodyPr/>
          <a:lstStyle>
            <a:lvl1pPr>
              <a:defRPr>
                <a:solidFill>
                  <a:srgbClr val="DC9E00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200151"/>
            <a:ext cx="7920880" cy="339447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71600" y="4767263"/>
            <a:ext cx="1968896" cy="273844"/>
          </a:xfrm>
        </p:spPr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97422" y="4767263"/>
            <a:ext cx="2672073" cy="273844"/>
          </a:xfr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67600" y="4767263"/>
            <a:ext cx="1824880" cy="273844"/>
          </a:xfrm>
        </p:spPr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0054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19438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5756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91388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5297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89753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2509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7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99" y="3305176"/>
            <a:ext cx="7920881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99" y="2180035"/>
            <a:ext cx="7920881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060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/>
          <p:cNvSpPr/>
          <p:nvPr userDrawn="1"/>
        </p:nvSpPr>
        <p:spPr>
          <a:xfrm>
            <a:off x="-36512" y="0"/>
            <a:ext cx="9217024" cy="3075806"/>
          </a:xfrm>
          <a:prstGeom prst="rect">
            <a:avLst/>
          </a:prstGeom>
          <a:solidFill>
            <a:srgbClr val="F9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99" y="1622202"/>
            <a:ext cx="7920881" cy="1021556"/>
          </a:xfrm>
        </p:spPr>
        <p:txBody>
          <a:bodyPr anchor="t"/>
          <a:lstStyle>
            <a:lvl1pPr algn="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-36512" y="4443958"/>
            <a:ext cx="9206025" cy="936104"/>
          </a:xfrm>
          <a:prstGeom prst="rect">
            <a:avLst/>
          </a:prstGeom>
          <a:solidFill>
            <a:srgbClr val="F9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93" y="3075806"/>
            <a:ext cx="9242789" cy="170991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02" y="4859097"/>
            <a:ext cx="773330" cy="44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3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600" y="1200151"/>
            <a:ext cx="372988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62600" y="1200151"/>
            <a:ext cx="372988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4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76056" y="1151335"/>
            <a:ext cx="381642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76056" y="1631156"/>
            <a:ext cx="381642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971600" y="1144687"/>
            <a:ext cx="381642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4"/>
          </p:nvPr>
        </p:nvSpPr>
        <p:spPr>
          <a:xfrm>
            <a:off x="971600" y="1624508"/>
            <a:ext cx="381642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995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0" y="4643073"/>
            <a:ext cx="773330" cy="44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86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68156" y="4767263"/>
            <a:ext cx="18490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1E16-35CC-4F0A-B55C-8066EFC14AB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36796" y="4767263"/>
            <a:ext cx="25093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64156" y="4767263"/>
            <a:ext cx="18490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BE38-3A2E-4E49-9F5F-538F167008FE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2" descr="X:\zOeffentlichkeit\Samhaber\logos_ph\20121011logo 4c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" y="116419"/>
            <a:ext cx="737176" cy="84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107504" y="1052736"/>
            <a:ext cx="864096" cy="4090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07504" cy="5143500"/>
          </a:xfrm>
          <a:prstGeom prst="rect">
            <a:avLst/>
          </a:prstGeom>
          <a:solidFill>
            <a:srgbClr val="F9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0" y="4587974"/>
            <a:ext cx="773330" cy="44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DC9E00"/>
          </a:solidFill>
          <a:latin typeface="Roboto Condensed" panose="02000000000000000000" pitchFamily="2" charset="0"/>
          <a:ea typeface="Roboto Condensed" panose="02000000000000000000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450F-8493-45C6-AB41-B87D015EDE5C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A260-B4A9-4437-8366-D368AA0519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25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E960-023F-442D-A047-71245E0E22FF}" type="datetimeFigureOut">
              <a:rPr lang="de-AT" smtClean="0"/>
              <a:t>28.11.2019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9D6A-662B-4DEE-AA36-7F7B581FC9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15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ger.m.oglend@uis.no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onika.becker@ph-gmuend.de" TargetMode="Externa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st.at/international/outgoing/verwaltung/" TargetMode="External"/><Relationship Id="rId2" Type="http://schemas.openxmlformats.org/officeDocument/2006/relationships/hyperlink" Target="https://www.phst.at/international/outgoing/lehrende/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st.at/international/outgoing/lehrende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st.at/international/outgoing/verwaltung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mobility.eu/" TargetMode="External"/><Relationship Id="rId2" Type="http://schemas.openxmlformats.org/officeDocument/2006/relationships/hyperlink" Target="http://www.associationcomenius.org/spip.php?article50&amp;lang=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ERASMUS CAFÉ 2019			</a:t>
            </a:r>
            <a:br>
              <a:rPr lang="de-DE" dirty="0"/>
            </a:br>
            <a:r>
              <a:rPr lang="de-DE" dirty="0"/>
              <a:t>WILLKOMMEN			WELCOME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6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FD6F7-B68B-4F8C-827F-0B809F04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26A62A3-8558-44C8-B447-65B1434B4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77484"/>
              </p:ext>
            </p:extLst>
          </p:nvPr>
        </p:nvGraphicFramePr>
        <p:xfrm>
          <a:off x="971600" y="987574"/>
          <a:ext cx="8172399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298">
                  <a:extLst>
                    <a:ext uri="{9D8B030D-6E8A-4147-A177-3AD203B41FA5}">
                      <a16:colId xmlns:a16="http://schemas.microsoft.com/office/drawing/2014/main" val="3176653392"/>
                    </a:ext>
                  </a:extLst>
                </a:gridCol>
                <a:gridCol w="2049631">
                  <a:extLst>
                    <a:ext uri="{9D8B030D-6E8A-4147-A177-3AD203B41FA5}">
                      <a16:colId xmlns:a16="http://schemas.microsoft.com/office/drawing/2014/main" val="4249663487"/>
                    </a:ext>
                  </a:extLst>
                </a:gridCol>
                <a:gridCol w="955245">
                  <a:extLst>
                    <a:ext uri="{9D8B030D-6E8A-4147-A177-3AD203B41FA5}">
                      <a16:colId xmlns:a16="http://schemas.microsoft.com/office/drawing/2014/main" val="2799305696"/>
                    </a:ext>
                  </a:extLst>
                </a:gridCol>
                <a:gridCol w="1011470">
                  <a:extLst>
                    <a:ext uri="{9D8B030D-6E8A-4147-A177-3AD203B41FA5}">
                      <a16:colId xmlns:a16="http://schemas.microsoft.com/office/drawing/2014/main" val="2874379452"/>
                    </a:ext>
                  </a:extLst>
                </a:gridCol>
                <a:gridCol w="962628">
                  <a:extLst>
                    <a:ext uri="{9D8B030D-6E8A-4147-A177-3AD203B41FA5}">
                      <a16:colId xmlns:a16="http://schemas.microsoft.com/office/drawing/2014/main" val="3529378090"/>
                    </a:ext>
                  </a:extLst>
                </a:gridCol>
                <a:gridCol w="2108127">
                  <a:extLst>
                    <a:ext uri="{9D8B030D-6E8A-4147-A177-3AD203B41FA5}">
                      <a16:colId xmlns:a16="http://schemas.microsoft.com/office/drawing/2014/main" val="2994004233"/>
                    </a:ext>
                  </a:extLst>
                </a:gridCol>
              </a:tblGrid>
              <a:tr h="54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Wo?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Topic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Wann?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Deadline für die Studierenden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Kontakt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extLst>
                  <a:ext uri="{0D108BD9-81ED-4DB2-BD59-A6C34878D82A}">
                    <a16:rowId xmlns:a16="http://schemas.microsoft.com/office/drawing/2014/main" val="1869369215"/>
                  </a:ext>
                </a:extLst>
              </a:tr>
              <a:tr h="603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Antwerpen (KDG)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Creativity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eher primary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9.-13.12.2019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15. November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Departement of Education Brusselstraat 45, 2018 Antwerp, Belgium Tel.: +32486487098 contact: pieter.borremans@kdg.be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3212312783"/>
                  </a:ext>
                </a:extLst>
              </a:tr>
              <a:tr h="160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Ghent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Gender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primary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27.-30.1.2020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20. November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111090403"/>
                  </a:ext>
                </a:extLst>
              </a:tr>
              <a:tr h="495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Stavanger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International Days of Early childhood education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kindergarten, pre-primary, primary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30.01.-01.02.2020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800">
                          <a:effectLst/>
                        </a:rPr>
                        <a:t>Inger Marie Øglænd (</a:t>
                      </a:r>
                      <a:r>
                        <a:rPr lang="de-AT" sz="800" u="sng">
                          <a:effectLst/>
                          <a:hlinkClick r:id="rId2"/>
                        </a:rPr>
                        <a:t>inger.m.oglend@uis.no</a:t>
                      </a:r>
                      <a:r>
                        <a:rPr lang="de-AT" sz="800">
                          <a:effectLst/>
                        </a:rPr>
                        <a:t>).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3438156868"/>
                  </a:ext>
                </a:extLst>
              </a:tr>
              <a:tr h="450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Louvain-La-Neuve (HELDV)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North-South Relations &amp; Sustainable development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levels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3.-7.2.2020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20. November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Elise LEVEQUE  International Officer elise.leveque@vinci.be   Tel : +32 10 45 79 58 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1952498261"/>
                  </a:ext>
                </a:extLst>
              </a:tr>
              <a:tr h="495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Liège (HELMo)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 different but together in school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pre-primary, primary, lower secondary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17.-21.2.2020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20. November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Martine Wilmots      m.wilmots@helmo.be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1909670351"/>
                  </a:ext>
                </a:extLst>
              </a:tr>
              <a:tr h="998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Valencia (UCV)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Education, physical activity &amp; inclusion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kindergarten, pre-primary, primary</a:t>
                      </a:r>
                      <a:endParaRPr lang="de-AT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openings for lecturers March 2, 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2.-6.3.2020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16" marR="58116" marT="0" marB="0" anchor="ctr"/>
                </a:tc>
                <a:extLst>
                  <a:ext uri="{0D108BD9-81ED-4DB2-BD59-A6C34878D82A}">
                    <a16:rowId xmlns:a16="http://schemas.microsoft.com/office/drawing/2014/main" val="160926393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CA5C188-CABF-41F1-A82C-0D3E66B10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278" y="1122045"/>
            <a:ext cx="9650595" cy="60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Weeks der Comenius Association 2019/2020</a:t>
            </a:r>
            <a:endParaRPr kumimoji="0" lang="de-AT" altLang="de-DE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4128D-8485-47BD-BAD4-91CAA407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4A19FBA-E884-4DA5-BBFE-033C157C2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19908"/>
              </p:ext>
            </p:extLst>
          </p:nvPr>
        </p:nvGraphicFramePr>
        <p:xfrm>
          <a:off x="971550" y="1419622"/>
          <a:ext cx="7921625" cy="2808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996">
                  <a:extLst>
                    <a:ext uri="{9D8B030D-6E8A-4147-A177-3AD203B41FA5}">
                      <a16:colId xmlns:a16="http://schemas.microsoft.com/office/drawing/2014/main" val="1351194003"/>
                    </a:ext>
                  </a:extLst>
                </a:gridCol>
                <a:gridCol w="1986737">
                  <a:extLst>
                    <a:ext uri="{9D8B030D-6E8A-4147-A177-3AD203B41FA5}">
                      <a16:colId xmlns:a16="http://schemas.microsoft.com/office/drawing/2014/main" val="297298172"/>
                    </a:ext>
                  </a:extLst>
                </a:gridCol>
                <a:gridCol w="925933">
                  <a:extLst>
                    <a:ext uri="{9D8B030D-6E8A-4147-A177-3AD203B41FA5}">
                      <a16:colId xmlns:a16="http://schemas.microsoft.com/office/drawing/2014/main" val="2458044868"/>
                    </a:ext>
                  </a:extLst>
                </a:gridCol>
                <a:gridCol w="980432">
                  <a:extLst>
                    <a:ext uri="{9D8B030D-6E8A-4147-A177-3AD203B41FA5}">
                      <a16:colId xmlns:a16="http://schemas.microsoft.com/office/drawing/2014/main" val="2501621770"/>
                    </a:ext>
                  </a:extLst>
                </a:gridCol>
                <a:gridCol w="933089">
                  <a:extLst>
                    <a:ext uri="{9D8B030D-6E8A-4147-A177-3AD203B41FA5}">
                      <a16:colId xmlns:a16="http://schemas.microsoft.com/office/drawing/2014/main" val="2176617053"/>
                    </a:ext>
                  </a:extLst>
                </a:gridCol>
                <a:gridCol w="2043438">
                  <a:extLst>
                    <a:ext uri="{9D8B030D-6E8A-4147-A177-3AD203B41FA5}">
                      <a16:colId xmlns:a16="http://schemas.microsoft.com/office/drawing/2014/main" val="4174193125"/>
                    </a:ext>
                  </a:extLst>
                </a:gridCol>
              </a:tblGrid>
              <a:tr h="686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Gävle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Pre- and Primary School Culture in a new context when education is challenged by migrants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pre-primary, 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9.3.-13.3.2020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 Dezember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Kia Kimhag, Kia.Kimhag@hig.se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2474769516"/>
                  </a:ext>
                </a:extLst>
              </a:tr>
              <a:tr h="618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Winchester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Harmony in Education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16.-20.3.2020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 November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Claire Crittall Email: Claire.Critall@winchester.ac.uk Tel: 0044 1962 624913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2054900859"/>
                  </a:ext>
                </a:extLst>
              </a:tr>
              <a:tr h="2215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Mechelen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Drama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levels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30.3.-3.4.2020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3618060341"/>
                  </a:ext>
                </a:extLst>
              </a:tr>
              <a:tr h="827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Stavanger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Outdoor Education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kindergarten, 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30.3.-3.4.2020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 Dezember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Programme Coordinator; Inger-Marie Øglænd Department of Early Childhood Education E-mail: inger.m.oglend@uis.no Phone: +47 51 83 29 48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3980781182"/>
                  </a:ext>
                </a:extLst>
              </a:tr>
              <a:tr h="454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Vienna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Music and Culture in Vienna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primary, secondary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30.3.-3.4.2020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 November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de-A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91719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3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199EA-429E-492D-85A8-61077515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E3AB613-9227-4061-9D0E-F12F4B757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820627"/>
              </p:ext>
            </p:extLst>
          </p:nvPr>
        </p:nvGraphicFramePr>
        <p:xfrm>
          <a:off x="971600" y="1203768"/>
          <a:ext cx="8064895" cy="3888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022">
                  <a:extLst>
                    <a:ext uri="{9D8B030D-6E8A-4147-A177-3AD203B41FA5}">
                      <a16:colId xmlns:a16="http://schemas.microsoft.com/office/drawing/2014/main" val="471654591"/>
                    </a:ext>
                  </a:extLst>
                </a:gridCol>
                <a:gridCol w="2022669">
                  <a:extLst>
                    <a:ext uri="{9D8B030D-6E8A-4147-A177-3AD203B41FA5}">
                      <a16:colId xmlns:a16="http://schemas.microsoft.com/office/drawing/2014/main" val="1494694128"/>
                    </a:ext>
                  </a:extLst>
                </a:gridCol>
                <a:gridCol w="942679">
                  <a:extLst>
                    <a:ext uri="{9D8B030D-6E8A-4147-A177-3AD203B41FA5}">
                      <a16:colId xmlns:a16="http://schemas.microsoft.com/office/drawing/2014/main" val="4267340833"/>
                    </a:ext>
                  </a:extLst>
                </a:gridCol>
                <a:gridCol w="998164">
                  <a:extLst>
                    <a:ext uri="{9D8B030D-6E8A-4147-A177-3AD203B41FA5}">
                      <a16:colId xmlns:a16="http://schemas.microsoft.com/office/drawing/2014/main" val="1977003101"/>
                    </a:ext>
                  </a:extLst>
                </a:gridCol>
                <a:gridCol w="949965">
                  <a:extLst>
                    <a:ext uri="{9D8B030D-6E8A-4147-A177-3AD203B41FA5}">
                      <a16:colId xmlns:a16="http://schemas.microsoft.com/office/drawing/2014/main" val="165269892"/>
                    </a:ext>
                  </a:extLst>
                </a:gridCol>
                <a:gridCol w="2080396">
                  <a:extLst>
                    <a:ext uri="{9D8B030D-6E8A-4147-A177-3AD203B41FA5}">
                      <a16:colId xmlns:a16="http://schemas.microsoft.com/office/drawing/2014/main" val="34500045"/>
                    </a:ext>
                  </a:extLst>
                </a:gridCol>
              </a:tblGrid>
              <a:tr h="36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Santarem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Freedom &amp; Citizenship in Europe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kindergarten, 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20.-24.4.2020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George Camacho; George.camacho@ese.ipsantarem.pt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3967423385"/>
                  </a:ext>
                </a:extLst>
              </a:tr>
              <a:tr h="553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Vác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Children’s STORYCorners : Creativity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Critical thinking, Cooperation and Communication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levels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20.-24.4.2020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2418627112"/>
                  </a:ext>
                </a:extLst>
              </a:tr>
              <a:tr h="666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Barcelona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 in the 21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century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20.-24.4.2020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2.-17. Dezember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FPCEE- Blanquerna (URL) Lola Salcedo doloresST@blanquerna.url.edu </a:t>
                      </a:r>
                      <a:endParaRPr lang="de-AT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T: 0034 93 253 3 0 00 ext 5260 www.blanquerna.url.edu 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187690310"/>
                  </a:ext>
                </a:extLst>
              </a:tr>
              <a:tr h="36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Schwäbisch Gmünd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Europe: Unity in Diversity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pre-primary, 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27.-30.4.2020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 November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Dr. Monika Becker, International Office E-mail: </a:t>
                      </a:r>
                      <a:r>
                        <a:rPr lang="en-US" sz="900" u="sng">
                          <a:effectLst/>
                          <a:hlinkClick r:id="rId2"/>
                        </a:rPr>
                        <a:t>monika.becker@ph-gmuend.de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534845823"/>
                  </a:ext>
                </a:extLst>
              </a:tr>
              <a:tr h="553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UCSYD Esbjerg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Imagine and Create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pre-primary, primary, lower secondary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24.4.-1.5.2020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556735950"/>
                  </a:ext>
                </a:extLst>
              </a:tr>
              <a:tr h="178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Vienna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Drama in Education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levels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4.-8.5.2020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3383058912"/>
                  </a:ext>
                </a:extLst>
              </a:tr>
              <a:tr h="329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Lausanne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Serious Games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levels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4.-8.5.2020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Soledad Soldevila Student Mobility Coordinator soledad.soldevila@hepl.ch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618554592"/>
                  </a:ext>
                </a:extLst>
              </a:tr>
              <a:tr h="329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Namur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Storytelling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4.-8.5.2020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Chantal.muller@henallux.be – Chantal.muller110@gmail.com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3162017616"/>
                  </a:ext>
                </a:extLst>
              </a:tr>
              <a:tr h="36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INHOLLAND (Harlem)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Century Skills Experience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primary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25.-29.5.2020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ans.pijnaker@inholland.nl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588605979"/>
                  </a:ext>
                </a:extLst>
              </a:tr>
              <a:tr h="178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Ghent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Social Educators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1.-5.6.2020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A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de-A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53" marR="59453" marT="0" marB="0" anchor="ctr"/>
                </a:tc>
                <a:extLst>
                  <a:ext uri="{0D108BD9-81ED-4DB2-BD59-A6C34878D82A}">
                    <a16:rowId xmlns:a16="http://schemas.microsoft.com/office/drawing/2014/main" val="4104476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971600" y="205979"/>
            <a:ext cx="7920880" cy="448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Erasmus+ Mobilität Checkliste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Lehrende: </a:t>
            </a:r>
            <a:r>
              <a:rPr lang="de-AT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https://www.phst.at/international/outgoing/lehrende/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Verwaltung: </a:t>
            </a:r>
            <a:r>
              <a:rPr lang="de-AT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https://www.phst.at/international/outgoing/verwaltung/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4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 der Mobilität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mit dem Institut für Diversität und Internationales – Agnes Haidacher-Horn aufnehmen.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Gastland, Hochschule, International </a:t>
            </a:r>
            <a:r>
              <a:rPr lang="de-AT" sz="1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o.Ä. auswählen.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Ansuchen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vorbereiten (siehe Link oben – </a:t>
            </a:r>
            <a:r>
              <a:rPr lang="de-AT" sz="12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 der Mobilität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„Bewerbung“) und OE-Leitung + Direktion unterschreiben, genehmigen und stempeln lassen.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Ansuchen bei Agnes Haidacher-Horn abgeben (heuer </a:t>
            </a:r>
            <a:r>
              <a:rPr lang="de-AT" sz="12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 09.12.2019</a:t>
            </a:r>
            <a:r>
              <a:rPr lang="de-AT" sz="12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möglich).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Genehmigung des Rektorats warten.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Genehmigung: Kontakt mit Hochschule im Gastland aufnehmen.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Auslandsdienstreiseantrag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(ADRA), </a:t>
            </a: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ausfüllen (siehe Link oben – </a:t>
            </a:r>
            <a:r>
              <a:rPr lang="de-AT" sz="12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 der Mobilität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„Formulare“). Dabei gerne Hilfe bei Agnes Haidacher-Horn annehmen! Nach 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Kontrolle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eingescannten Formulare die 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Originale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Hauspost/Post an Agnes Haidacher-Horn, Institut für Diversität und Internationales, Ortweinplatz 1, 8010 Graz schicken.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Hotel, Zug- und Flugtickets buchen.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Persönliche Ziele für die Mobilität festlegen, mit der Gasthochschule absprechen.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/ Programm der Gasthochschule durchgehen und ausdrucken.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AT" sz="1200" b="1" i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b="1" i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b="1" i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(siehe Link oben – </a:t>
            </a:r>
            <a:r>
              <a:rPr lang="de-AT" sz="12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Während der Mobilität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„Erasmus+ Letter </a:t>
            </a:r>
            <a:r>
              <a:rPr lang="de-AT" sz="1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2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  <a:r>
              <a:rPr lang="de-AT" sz="1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“) vorbereiten und ausdrucken, sowie kleine Gastgeschenke einpacken.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2286000" y="827811"/>
            <a:ext cx="4572000" cy="34878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Während der Mobilität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Zahlungsbelege, Rechnungen, Tickets aufbewahren.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 von der Mobilität/vom eigenen Unterricht (sich selbst im Bild haben) aufnehmen, schriftliche Dokumentation in Hinblick auf einen Beitrag auf der Homepage anfertigen.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AT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</a:t>
            </a:r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  <a:r>
              <a:rPr lang="de-AT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unterschreiben und stempeln lassen. Das Original wieder mitnehmen.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1763688" y="205979"/>
            <a:ext cx="6336704" cy="4660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der Mobilität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(Original) per Post </a:t>
            </a:r>
            <a:r>
              <a:rPr lang="en-GB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persönlich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Agnes Haidacher-Horn </a:t>
            </a:r>
            <a:r>
              <a:rPr lang="en-GB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zukommen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lassen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 </a:t>
            </a:r>
            <a:r>
              <a:rPr lang="de-AT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</a:t>
            </a: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 (</a:t>
            </a:r>
            <a:r>
              <a:rPr lang="de-AT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kommt nach der Mobilität) ausfüllen und zurücksenden.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Bankbelege/Kontoauszüge, Zahlungsbelege, Rechnungen und Tickets vorbereiten (siehe Link oben - </a:t>
            </a:r>
            <a:r>
              <a:rPr lang="de-AT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der Mobilität</a:t>
            </a: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„Informationen für Reiserechnungen“)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Vorgefertigte Excel-Datei (Reiserechnung) ausfüllen (siehe Link oben – </a:t>
            </a:r>
            <a:r>
              <a:rPr lang="de-AT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der Mobilität</a:t>
            </a: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„Reiserechnung Ausland EU-Programm“).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kurzen Newsbeitrag (Ziele und Erfahrungen der Mobilität) mit einem Foto für die Homepage gestalten und per Email an Agnes Haidacher-Horn schicken.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AT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nächsten Erasmus Café teilnehmen.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6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Possibilities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Erasmus+ </a:t>
            </a:r>
            <a:r>
              <a:rPr lang="de-DE" dirty="0" err="1"/>
              <a:t>mobility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4700" dirty="0"/>
              <a:t>STT</a:t>
            </a:r>
          </a:p>
          <a:p>
            <a:endParaRPr lang="de-DE" dirty="0"/>
          </a:p>
          <a:p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abroad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b="1" dirty="0" err="1"/>
              <a:t>training</a:t>
            </a:r>
            <a:r>
              <a:rPr lang="de-DE" dirty="0"/>
              <a:t>, job-</a:t>
            </a:r>
            <a:r>
              <a:rPr lang="de-DE" dirty="0" err="1"/>
              <a:t>shadowing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networking</a:t>
            </a:r>
            <a:r>
              <a:rPr lang="de-DE" dirty="0"/>
              <a:t>;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in professional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.</a:t>
            </a:r>
          </a:p>
          <a:p>
            <a:r>
              <a:rPr lang="de-DE" dirty="0"/>
              <a:t>Minimum 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mobility</a:t>
            </a:r>
            <a:r>
              <a:rPr lang="de-DE" dirty="0"/>
              <a:t>: 2 </a:t>
            </a:r>
            <a:r>
              <a:rPr lang="de-DE" dirty="0" err="1"/>
              <a:t>days</a:t>
            </a:r>
            <a:endParaRPr lang="de-DE" dirty="0"/>
          </a:p>
          <a:p>
            <a:r>
              <a:rPr lang="de-DE" dirty="0"/>
              <a:t>Minimum </a:t>
            </a:r>
            <a:r>
              <a:rPr lang="de-DE" dirty="0" err="1"/>
              <a:t>teaching</a:t>
            </a:r>
            <a:r>
              <a:rPr lang="de-DE" dirty="0"/>
              <a:t> time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PHSt</a:t>
            </a:r>
            <a:r>
              <a:rPr lang="de-DE" dirty="0"/>
              <a:t>: 2 </a:t>
            </a:r>
            <a:r>
              <a:rPr lang="de-DE" dirty="0" err="1"/>
              <a:t>years</a:t>
            </a:r>
            <a:endParaRPr lang="de-DE" dirty="0"/>
          </a:p>
          <a:p>
            <a:r>
              <a:rPr lang="de-DE" dirty="0"/>
              <a:t>850 € 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4700" dirty="0"/>
              <a:t>STA</a:t>
            </a:r>
          </a:p>
          <a:p>
            <a:endParaRPr lang="de-DE" dirty="0"/>
          </a:p>
          <a:p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abroad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teach</a:t>
            </a:r>
            <a:r>
              <a:rPr lang="de-DE" dirty="0"/>
              <a:t> (</a:t>
            </a:r>
            <a:r>
              <a:rPr lang="de-DE" dirty="0" err="1"/>
              <a:t>minimum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8 </a:t>
            </a:r>
            <a:r>
              <a:rPr lang="de-DE" dirty="0" err="1"/>
              <a:t>hours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teaching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)</a:t>
            </a:r>
          </a:p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b="1" dirty="0" err="1"/>
              <a:t>combine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/>
              <a:t>STT</a:t>
            </a:r>
            <a:r>
              <a:rPr lang="de-DE" dirty="0"/>
              <a:t>, </a:t>
            </a:r>
            <a:r>
              <a:rPr lang="de-DE" dirty="0" err="1"/>
              <a:t>teach</a:t>
            </a:r>
            <a:r>
              <a:rPr lang="de-DE" dirty="0"/>
              <a:t> 4 </a:t>
            </a:r>
            <a:r>
              <a:rPr lang="de-DE" dirty="0" err="1"/>
              <a:t>hours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also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in in-service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. </a:t>
            </a:r>
          </a:p>
          <a:p>
            <a:r>
              <a:rPr lang="de-DE" dirty="0"/>
              <a:t>Minimum 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mobility</a:t>
            </a:r>
            <a:r>
              <a:rPr lang="de-DE" dirty="0"/>
              <a:t>: 2 </a:t>
            </a:r>
            <a:r>
              <a:rPr lang="de-DE" dirty="0" err="1"/>
              <a:t>days</a:t>
            </a:r>
            <a:endParaRPr lang="de-DE" dirty="0"/>
          </a:p>
          <a:p>
            <a:r>
              <a:rPr lang="de-DE" dirty="0"/>
              <a:t>Minimum </a:t>
            </a:r>
            <a:r>
              <a:rPr lang="de-DE" dirty="0" err="1"/>
              <a:t>teaching</a:t>
            </a:r>
            <a:r>
              <a:rPr lang="de-DE" dirty="0"/>
              <a:t> time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PHSt</a:t>
            </a:r>
            <a:r>
              <a:rPr lang="de-DE" dirty="0"/>
              <a:t>: 2 </a:t>
            </a:r>
            <a:r>
              <a:rPr lang="de-DE" dirty="0" err="1"/>
              <a:t>years</a:t>
            </a:r>
            <a:endParaRPr lang="de-DE" dirty="0"/>
          </a:p>
          <a:p>
            <a:r>
              <a:rPr lang="de-DE" dirty="0"/>
              <a:t>850 €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9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Teaching </a:t>
            </a:r>
            <a:r>
              <a:rPr lang="de-AT" dirty="0" err="1"/>
              <a:t>staff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https://www.phst.at/international/outgoing/lehrende/</a:t>
            </a: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de-DE" sz="2800" u="sng" dirty="0">
                <a:solidFill>
                  <a:prstClr val="black"/>
                </a:solidFill>
              </a:rPr>
              <a:t>Bewerbung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800" u="sng" dirty="0">
                <a:solidFill>
                  <a:prstClr val="black"/>
                </a:solidFill>
              </a:rPr>
              <a:t>Formulare</a:t>
            </a:r>
          </a:p>
          <a:p>
            <a:pPr marL="914400" lvl="1" indent="-457200">
              <a:spcBef>
                <a:spcPts val="0"/>
              </a:spcBef>
              <a:buFontTx/>
              <a:buAutoNum type="arabicParenR"/>
            </a:pPr>
            <a:r>
              <a:rPr lang="de-DE" dirty="0">
                <a:solidFill>
                  <a:prstClr val="black"/>
                </a:solidFill>
              </a:rPr>
              <a:t>ADRA</a:t>
            </a:r>
          </a:p>
          <a:p>
            <a:pPr marL="914400" lvl="1" indent="-457200">
              <a:spcBef>
                <a:spcPts val="0"/>
              </a:spcBef>
              <a:buFontTx/>
              <a:buAutoNum type="arabicParenR"/>
            </a:pPr>
            <a:r>
              <a:rPr lang="de-DE" dirty="0" err="1">
                <a:solidFill>
                  <a:prstClr val="black"/>
                </a:solidFill>
              </a:rPr>
              <a:t>Mob.agr</a:t>
            </a:r>
            <a:r>
              <a:rPr lang="de-DE" dirty="0">
                <a:solidFill>
                  <a:prstClr val="black"/>
                </a:solidFill>
              </a:rPr>
              <a:t>.</a:t>
            </a:r>
          </a:p>
          <a:p>
            <a:pPr marL="914400" lvl="1" indent="-457200">
              <a:spcBef>
                <a:spcPts val="0"/>
              </a:spcBef>
              <a:buFontTx/>
              <a:buAutoNum type="arabicParenR"/>
            </a:pPr>
            <a:r>
              <a:rPr lang="de-DE" dirty="0">
                <a:solidFill>
                  <a:prstClr val="black"/>
                </a:solidFill>
              </a:rPr>
              <a:t>Grant </a:t>
            </a:r>
            <a:r>
              <a:rPr lang="de-DE" dirty="0" err="1">
                <a:solidFill>
                  <a:prstClr val="black"/>
                </a:solidFill>
              </a:rPr>
              <a:t>agr</a:t>
            </a:r>
            <a:r>
              <a:rPr lang="de-DE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914400" lvl="1" indent="-457200">
              <a:spcBef>
                <a:spcPts val="0"/>
              </a:spcBef>
              <a:buFontTx/>
              <a:buAutoNum type="arabicParenR"/>
            </a:pPr>
            <a:r>
              <a:rPr lang="de-DE" dirty="0">
                <a:solidFill>
                  <a:prstClr val="black"/>
                </a:solidFill>
              </a:rPr>
              <a:t>Letter </a:t>
            </a:r>
            <a:r>
              <a:rPr lang="de-DE" dirty="0" err="1">
                <a:solidFill>
                  <a:prstClr val="black"/>
                </a:solidFill>
              </a:rPr>
              <a:t>of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confirmation</a:t>
            </a:r>
            <a:endParaRPr lang="de-DE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3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Administrative </a:t>
            </a:r>
            <a:r>
              <a:rPr lang="de-DE" dirty="0" err="1"/>
              <a:t>staff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971600" y="1131590"/>
            <a:ext cx="5886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https://www.phst.at/international/outgoing/verwaltung/</a:t>
            </a:r>
            <a:endParaRPr lang="en-US" sz="3200" dirty="0"/>
          </a:p>
          <a:p>
            <a:r>
              <a:rPr lang="de-DE" sz="2800" u="sng" dirty="0"/>
              <a:t>Bewerbung</a:t>
            </a:r>
          </a:p>
          <a:p>
            <a:r>
              <a:rPr lang="de-DE" sz="2800" u="sng" dirty="0"/>
              <a:t>Formulare</a:t>
            </a:r>
          </a:p>
          <a:p>
            <a:pPr marL="914400" lvl="1" indent="-457200">
              <a:buAutoNum type="arabicParenR"/>
            </a:pPr>
            <a:r>
              <a:rPr lang="de-DE" sz="2800" dirty="0"/>
              <a:t>ADRA</a:t>
            </a:r>
          </a:p>
          <a:p>
            <a:pPr marL="914400" lvl="1" indent="-457200">
              <a:buAutoNum type="arabicParenR"/>
            </a:pPr>
            <a:r>
              <a:rPr lang="de-DE" sz="2800" dirty="0" err="1"/>
              <a:t>Mob.agr</a:t>
            </a:r>
            <a:r>
              <a:rPr lang="de-DE" sz="2800" dirty="0"/>
              <a:t>.</a:t>
            </a:r>
          </a:p>
          <a:p>
            <a:pPr marL="914400" lvl="1" indent="-457200">
              <a:buAutoNum type="arabicParenR"/>
            </a:pPr>
            <a:r>
              <a:rPr lang="de-DE" sz="2800" dirty="0"/>
              <a:t>Grant </a:t>
            </a:r>
            <a:r>
              <a:rPr lang="de-DE" sz="2800" dirty="0" err="1"/>
              <a:t>agr</a:t>
            </a:r>
            <a:r>
              <a:rPr lang="de-DE" sz="2800" dirty="0"/>
              <a:t>.</a:t>
            </a:r>
            <a:endParaRPr lang="en-US" sz="2800" dirty="0"/>
          </a:p>
          <a:p>
            <a:pPr marL="914400" lvl="1" indent="-457200">
              <a:buAutoNum type="arabicParenR"/>
            </a:pPr>
            <a:r>
              <a:rPr lang="de-DE" sz="2800" dirty="0"/>
              <a:t>Letter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confirmation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2395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4912"/>
              </p:ext>
            </p:extLst>
          </p:nvPr>
        </p:nvGraphicFramePr>
        <p:xfrm>
          <a:off x="2051720" y="51470"/>
          <a:ext cx="4752528" cy="5022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kument" r:id="rId3" imgW="5958173" imgH="8093610" progId="Word.Document.12">
                  <p:embed/>
                </p:oleObj>
              </mc:Choice>
              <mc:Fallback>
                <p:oleObj name="Dokument" r:id="rId3" imgW="5958173" imgH="80936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51470"/>
                        <a:ext cx="4752528" cy="502298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					</a:t>
            </a:r>
            <a:r>
              <a:rPr lang="de-DE" sz="1600" dirty="0">
                <a:solidFill>
                  <a:srgbClr val="FF0000"/>
                </a:solidFill>
              </a:rPr>
              <a:t>Bewerbung/Ansuchen: DEADLINE </a:t>
            </a:r>
            <a:br>
              <a:rPr lang="de-DE" sz="1600" dirty="0">
                <a:solidFill>
                  <a:srgbClr val="FF0000"/>
                </a:solidFill>
              </a:rPr>
            </a:br>
            <a:r>
              <a:rPr lang="de-DE" sz="1600" dirty="0">
                <a:solidFill>
                  <a:srgbClr val="FF0000"/>
                </a:solidFill>
              </a:rPr>
              <a:t>						9 </a:t>
            </a:r>
            <a:r>
              <a:rPr lang="de-DE" sz="1600" dirty="0" err="1">
                <a:solidFill>
                  <a:srgbClr val="FF0000"/>
                </a:solidFill>
              </a:rPr>
              <a:t>December</a:t>
            </a:r>
            <a:r>
              <a:rPr lang="de-DE" sz="1600" dirty="0">
                <a:solidFill>
                  <a:srgbClr val="FF0000"/>
                </a:solidFill>
              </a:rPr>
              <a:t> 2019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7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/>
              <a:t>					</a:t>
            </a:r>
            <a:r>
              <a:rPr lang="de-DE" sz="1400" dirty="0"/>
              <a:t>Auslandsdienstreiseantrag (ADRA)</a:t>
            </a:r>
            <a:endParaRPr lang="en-US" sz="16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816652"/>
              </p:ext>
            </p:extLst>
          </p:nvPr>
        </p:nvGraphicFramePr>
        <p:xfrm>
          <a:off x="2324616" y="51470"/>
          <a:ext cx="3627642" cy="5097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" r:id="rId3" imgW="6745725" imgH="9476263" progId="Word.Document.8">
                  <p:embed/>
                </p:oleObj>
              </mc:Choice>
              <mc:Fallback>
                <p:oleObj name="Document" r:id="rId3" imgW="6745725" imgH="947626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616" y="51470"/>
                        <a:ext cx="3627642" cy="5097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40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					</a:t>
            </a:r>
            <a:r>
              <a:rPr lang="de-DE" sz="2000" dirty="0" err="1"/>
              <a:t>Staff</a:t>
            </a:r>
            <a:r>
              <a:rPr lang="de-DE" sz="2000" dirty="0"/>
              <a:t> </a:t>
            </a:r>
            <a:r>
              <a:rPr lang="de-DE" sz="2000" dirty="0" err="1"/>
              <a:t>mobility</a:t>
            </a:r>
            <a:r>
              <a:rPr lang="de-DE" sz="2000" dirty="0"/>
              <a:t> </a:t>
            </a:r>
            <a:r>
              <a:rPr lang="de-DE" sz="2000" dirty="0" err="1"/>
              <a:t>agreement</a:t>
            </a:r>
            <a:endParaRPr lang="en-US" sz="2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44034"/>
              </p:ext>
            </p:extLst>
          </p:nvPr>
        </p:nvGraphicFramePr>
        <p:xfrm>
          <a:off x="2758148" y="205979"/>
          <a:ext cx="3178929" cy="498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3" imgW="5713253" imgH="8967982" progId="Word.Document.8">
                  <p:embed/>
                </p:oleObj>
              </mc:Choice>
              <mc:Fallback>
                <p:oleObj name="Document" r:id="rId3" imgW="5713253" imgH="896798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8148" y="205979"/>
                        <a:ext cx="3178929" cy="4989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37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					Grant Agreement</a:t>
            </a:r>
            <a:endParaRPr lang="en-US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215557"/>
              </p:ext>
            </p:extLst>
          </p:nvPr>
        </p:nvGraphicFramePr>
        <p:xfrm>
          <a:off x="2915816" y="67872"/>
          <a:ext cx="3084761" cy="502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3" imgW="5746651" imgH="8802755" progId="Word.Document.8">
                  <p:embed/>
                </p:oleObj>
              </mc:Choice>
              <mc:Fallback>
                <p:oleObj name="Document" r:id="rId3" imgW="5746651" imgH="880275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67872"/>
                        <a:ext cx="3084761" cy="5024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14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261864" y="195487"/>
            <a:ext cx="7630616" cy="1728192"/>
          </a:xfrm>
        </p:spPr>
        <p:txBody>
          <a:bodyPr/>
          <a:lstStyle/>
          <a:p>
            <a:r>
              <a:rPr lang="de-DE" sz="4000" dirty="0" err="1"/>
              <a:t>Useful</a:t>
            </a:r>
            <a:r>
              <a:rPr lang="de-DE" sz="4000" dirty="0"/>
              <a:t> links </a:t>
            </a:r>
            <a:r>
              <a:rPr lang="de-DE" sz="4000" dirty="0" err="1"/>
              <a:t>for</a:t>
            </a:r>
            <a:r>
              <a:rPr lang="de-DE" sz="4000" dirty="0"/>
              <a:t> </a:t>
            </a:r>
            <a:r>
              <a:rPr lang="de-DE" sz="4000" dirty="0" err="1"/>
              <a:t>finding</a:t>
            </a:r>
            <a:r>
              <a:rPr lang="de-DE" sz="4000" dirty="0"/>
              <a:t> international </a:t>
            </a:r>
            <a:r>
              <a:rPr lang="de-DE" sz="4000" dirty="0" err="1"/>
              <a:t>weeks</a:t>
            </a:r>
            <a:endParaRPr lang="en-US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de-AT" dirty="0">
                <a:hlinkClick r:id="rId2"/>
              </a:rPr>
              <a:t>http://www.associationcomenius.org/spip.php?article50&amp;lang=fr</a:t>
            </a:r>
            <a:endParaRPr lang="de-AT" dirty="0"/>
          </a:p>
          <a:p>
            <a:pPr algn="l"/>
            <a:endParaRPr lang="de-AT" dirty="0"/>
          </a:p>
          <a:p>
            <a:pPr algn="l"/>
            <a:r>
              <a:rPr lang="de-AT" dirty="0">
                <a:hlinkClick r:id="rId3"/>
              </a:rPr>
              <a:t>http://staffmobility.eu/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1991331"/>
      </p:ext>
    </p:extLst>
  </p:cSld>
  <p:clrMapOvr>
    <a:masterClrMapping/>
  </p:clrMapOvr>
</p:sld>
</file>

<file path=ppt/theme/theme1.xml><?xml version="1.0" encoding="utf-8"?>
<a:theme xmlns:a="http://schemas.openxmlformats.org/drawingml/2006/main" name="PPT Vorlage 1_16_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Unesco_Roboto.pptx" id="{11757B8E-E77E-4A79-93DB-2D08F7FC896D}" vid="{699E3F42-CE1A-4C09-968F-01A5B2DCC50E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Unesco_Roboto.pptx" id="{11757B8E-E77E-4A79-93DB-2D08F7FC896D}" vid="{CAD768C0-F77F-49D5-A0B4-EC7057959821}"/>
    </a:ext>
  </a:ext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Unesco_Roboto.pptx" id="{11757B8E-E77E-4A79-93DB-2D08F7FC896D}" vid="{7BBACB65-E2E6-46C8-92D3-7EEA70D878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 Café 2019</Template>
  <TotalTime>0</TotalTime>
  <Words>930</Words>
  <Application>Microsoft Office PowerPoint</Application>
  <PresentationFormat>Bildschirmpräsentation (16:9)</PresentationFormat>
  <Paragraphs>200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Roboto Condensed</vt:lpstr>
      <vt:lpstr>Times New Roman</vt:lpstr>
      <vt:lpstr>PPT Vorlage 1_16_9</vt:lpstr>
      <vt:lpstr>1_Benutzerdefiniertes Design</vt:lpstr>
      <vt:lpstr>Benutzerdefiniertes Design</vt:lpstr>
      <vt:lpstr>Dokument</vt:lpstr>
      <vt:lpstr>Document</vt:lpstr>
      <vt:lpstr>ERASMUS CAFÉ 2019    WILLKOMMEN   WELCOME </vt:lpstr>
      <vt:lpstr>Possibilities for Erasmus+ mobility</vt:lpstr>
      <vt:lpstr>Teaching staff</vt:lpstr>
      <vt:lpstr>Administrative staff</vt:lpstr>
      <vt:lpstr>     Bewerbung/Ansuchen: DEADLINE        9 December 2019</vt:lpstr>
      <vt:lpstr>     Auslandsdienstreiseantrag (ADRA)</vt:lpstr>
      <vt:lpstr>     Staff mobility agreement</vt:lpstr>
      <vt:lpstr>     Grant Agreement</vt:lpstr>
      <vt:lpstr>Useful links for finding international weeks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CAFÉ 2019    WILLKOMMEN   WELCOME</dc:title>
  <dc:creator>Haidacher-Horn Agnes</dc:creator>
  <cp:lastModifiedBy>Haidacher-Horn Agnes</cp:lastModifiedBy>
  <cp:revision>19</cp:revision>
  <dcterms:created xsi:type="dcterms:W3CDTF">2019-11-21T11:12:27Z</dcterms:created>
  <dcterms:modified xsi:type="dcterms:W3CDTF">2019-11-28T11:46:00Z</dcterms:modified>
</cp:coreProperties>
</file>