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90" r:id="rId1"/>
  </p:sldMasterIdLst>
  <p:notesMasterIdLst>
    <p:notesMasterId r:id="rId11"/>
  </p:notesMasterIdLst>
  <p:sldIdLst>
    <p:sldId id="295" r:id="rId2"/>
    <p:sldId id="258" r:id="rId3"/>
    <p:sldId id="296" r:id="rId4"/>
    <p:sldId id="297" r:id="rId5"/>
    <p:sldId id="298" r:id="rId6"/>
    <p:sldId id="299" r:id="rId7"/>
    <p:sldId id="300" r:id="rId8"/>
    <p:sldId id="301" r:id="rId9"/>
    <p:sldId id="302"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1" autoAdjust="0"/>
    <p:restoredTop sz="94643" autoAdjust="0"/>
  </p:normalViewPr>
  <p:slideViewPr>
    <p:cSldViewPr snapToGrid="0">
      <p:cViewPr>
        <p:scale>
          <a:sx n="100" d="100"/>
          <a:sy n="100" d="100"/>
        </p:scale>
        <p:origin x="936" y="522"/>
      </p:cViewPr>
      <p:guideLst>
        <p:guide orient="horz" pos="2160"/>
        <p:guide pos="3840"/>
      </p:guideLst>
    </p:cSldViewPr>
  </p:slideViewPr>
  <p:notesTextViewPr>
    <p:cViewPr>
      <p:scale>
        <a:sx n="1" d="1"/>
        <a:sy n="1" d="1"/>
      </p:scale>
      <p:origin x="0" y="0"/>
    </p:cViewPr>
  </p:notesTextViewPr>
  <p:sorterViewPr>
    <p:cViewPr>
      <p:scale>
        <a:sx n="100" d="100"/>
        <a:sy n="100" d="100"/>
      </p:scale>
      <p:origin x="0" y="-13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3582EA-03FD-41AB-B373-886A923B64D3}" type="datetimeFigureOut">
              <a:rPr lang="de-DE" smtClean="0"/>
              <a:t>06.04.2022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485E9-D5DA-45C5-85AD-814106C09728}" type="slidenum">
              <a:rPr lang="de-DE" smtClean="0"/>
              <a:t>‹Nr.›</a:t>
            </a:fld>
            <a:endParaRPr lang="de-DE"/>
          </a:p>
        </p:txBody>
      </p:sp>
    </p:spTree>
    <p:extLst>
      <p:ext uri="{BB962C8B-B14F-4D97-AF65-F5344CB8AC3E}">
        <p14:creationId xmlns:p14="http://schemas.microsoft.com/office/powerpoint/2010/main" val="137273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8030553-251F-4345-8CA0-A84113995E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63"/>
          <a:stretch/>
        </p:blipFill>
        <p:spPr>
          <a:xfrm>
            <a:off x="1" y="3324975"/>
            <a:ext cx="12192000" cy="4924213"/>
          </a:xfrm>
          <a:prstGeom prst="rect">
            <a:avLst/>
          </a:prstGeom>
        </p:spPr>
      </p:pic>
      <p:sp>
        <p:nvSpPr>
          <p:cNvPr id="2" name="Titel 1">
            <a:extLst>
              <a:ext uri="{FF2B5EF4-FFF2-40B4-BE49-F238E27FC236}">
                <a16:creationId xmlns:a16="http://schemas.microsoft.com/office/drawing/2014/main" id="{FC47DE1B-BBB9-481B-B88E-E38BB0700ED9}"/>
              </a:ext>
            </a:extLst>
          </p:cNvPr>
          <p:cNvSpPr>
            <a:spLocks noGrp="1"/>
          </p:cNvSpPr>
          <p:nvPr>
            <p:ph type="ctrTitle"/>
          </p:nvPr>
        </p:nvSpPr>
        <p:spPr>
          <a:xfrm>
            <a:off x="584548" y="1210046"/>
            <a:ext cx="9144000" cy="1808727"/>
          </a:xfrm>
        </p:spPr>
        <p:txBody>
          <a:bodyPr anchor="b">
            <a:normAutofit/>
          </a:bodyPr>
          <a:lstStyle>
            <a:lvl1pPr algn="l">
              <a:defRPr sz="4400" b="1"/>
            </a:lvl1pPr>
          </a:lstStyle>
          <a:p>
            <a:r>
              <a:rPr lang="de-DE"/>
              <a:t>Mastertitelformat bearbeiten</a:t>
            </a:r>
            <a:endParaRPr lang="de-DE" dirty="0"/>
          </a:p>
        </p:txBody>
      </p:sp>
      <p:sp>
        <p:nvSpPr>
          <p:cNvPr id="3" name="Untertitel 2">
            <a:extLst>
              <a:ext uri="{FF2B5EF4-FFF2-40B4-BE49-F238E27FC236}">
                <a16:creationId xmlns:a16="http://schemas.microsoft.com/office/drawing/2014/main" id="{9FEF2C48-345B-46E4-A462-26C909640E4D}"/>
              </a:ext>
            </a:extLst>
          </p:cNvPr>
          <p:cNvSpPr>
            <a:spLocks noGrp="1"/>
          </p:cNvSpPr>
          <p:nvPr>
            <p:ph type="subTitle" idx="1"/>
          </p:nvPr>
        </p:nvSpPr>
        <p:spPr>
          <a:xfrm>
            <a:off x="597074" y="3526882"/>
            <a:ext cx="9144000" cy="1655762"/>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0C6F7F6B-F8DB-4F55-A7FC-662615516240}"/>
              </a:ext>
            </a:extLst>
          </p:cNvPr>
          <p:cNvSpPr>
            <a:spLocks noGrp="1"/>
          </p:cNvSpPr>
          <p:nvPr>
            <p:ph type="dt" sz="half" idx="10"/>
          </p:nvPr>
        </p:nvSpPr>
        <p:spPr/>
        <p:txBody>
          <a:bodyPr/>
          <a:lstStyle/>
          <a:p>
            <a:fld id="{5D927138-EB6C-4FE3-B708-A11B314F1F72}" type="datetimeFigureOut">
              <a:rPr lang="de-DE" smtClean="0"/>
              <a:t>06.04.2022</a:t>
            </a:fld>
            <a:endParaRPr lang="de-DE"/>
          </a:p>
        </p:txBody>
      </p:sp>
      <p:sp>
        <p:nvSpPr>
          <p:cNvPr id="5" name="Fußzeilenplatzhalter 4">
            <a:extLst>
              <a:ext uri="{FF2B5EF4-FFF2-40B4-BE49-F238E27FC236}">
                <a16:creationId xmlns:a16="http://schemas.microsoft.com/office/drawing/2014/main" id="{A5FCAEF5-7CEE-44F5-B148-F5311C9C646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841174-6300-4E89-9783-CC21D1C98898}"/>
              </a:ext>
            </a:extLst>
          </p:cNvPr>
          <p:cNvSpPr>
            <a:spLocks noGrp="1"/>
          </p:cNvSpPr>
          <p:nvPr>
            <p:ph type="sldNum" sz="quarter" idx="12"/>
          </p:nvPr>
        </p:nvSpPr>
        <p:spPr/>
        <p:txBody>
          <a:bodyPr/>
          <a:lstStyle/>
          <a:p>
            <a:fld id="{44BAC2E2-AFD6-45E6-9F54-AF52DDF58713}" type="slidenum">
              <a:rPr lang="de-DE" smtClean="0"/>
              <a:t>‹Nr.›</a:t>
            </a:fld>
            <a:endParaRPr lang="de-DE"/>
          </a:p>
        </p:txBody>
      </p:sp>
    </p:spTree>
    <p:extLst>
      <p:ext uri="{BB962C8B-B14F-4D97-AF65-F5344CB8AC3E}">
        <p14:creationId xmlns:p14="http://schemas.microsoft.com/office/powerpoint/2010/main" val="3116081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2C830-FF85-4EFA-A822-56BA266E87E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EF9A852-7CD3-45F0-AB47-2169335CFB2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779F785-D2AA-43FF-BE5D-1F1F335CC26F}"/>
              </a:ext>
            </a:extLst>
          </p:cNvPr>
          <p:cNvSpPr>
            <a:spLocks noGrp="1"/>
          </p:cNvSpPr>
          <p:nvPr>
            <p:ph type="dt" sz="half" idx="10"/>
          </p:nvPr>
        </p:nvSpPr>
        <p:spPr/>
        <p:txBody>
          <a:bodyPr/>
          <a:lstStyle/>
          <a:p>
            <a:fld id="{5D927138-EB6C-4FE3-B708-A11B314F1F72}" type="datetimeFigureOut">
              <a:rPr lang="de-DE" smtClean="0"/>
              <a:t>06.04.2022</a:t>
            </a:fld>
            <a:endParaRPr lang="de-DE"/>
          </a:p>
        </p:txBody>
      </p:sp>
      <p:sp>
        <p:nvSpPr>
          <p:cNvPr id="5" name="Fußzeilenplatzhalter 4">
            <a:extLst>
              <a:ext uri="{FF2B5EF4-FFF2-40B4-BE49-F238E27FC236}">
                <a16:creationId xmlns:a16="http://schemas.microsoft.com/office/drawing/2014/main" id="{B1472053-60FB-4267-9A84-17257FC978D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C4D118B-4314-473D-996D-3D086FC16DA6}"/>
              </a:ext>
            </a:extLst>
          </p:cNvPr>
          <p:cNvSpPr>
            <a:spLocks noGrp="1"/>
          </p:cNvSpPr>
          <p:nvPr>
            <p:ph type="sldNum" sz="quarter" idx="12"/>
          </p:nvPr>
        </p:nvSpPr>
        <p:spPr/>
        <p:txBody>
          <a:bodyPr/>
          <a:lstStyle/>
          <a:p>
            <a:fld id="{44BAC2E2-AFD6-45E6-9F54-AF52DDF58713}" type="slidenum">
              <a:rPr lang="de-DE" smtClean="0"/>
              <a:t>‹Nr.›</a:t>
            </a:fld>
            <a:endParaRPr lang="de-DE"/>
          </a:p>
        </p:txBody>
      </p:sp>
    </p:spTree>
    <p:extLst>
      <p:ext uri="{BB962C8B-B14F-4D97-AF65-F5344CB8AC3E}">
        <p14:creationId xmlns:p14="http://schemas.microsoft.com/office/powerpoint/2010/main" val="376166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357A4EC-071D-43EA-93ED-E5F6412BEBB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06FEE90-4E25-4198-802E-A6C8BC2BE46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457769C-0000-475B-BBA5-4E0BDA2B937B}"/>
              </a:ext>
            </a:extLst>
          </p:cNvPr>
          <p:cNvSpPr>
            <a:spLocks noGrp="1"/>
          </p:cNvSpPr>
          <p:nvPr>
            <p:ph type="dt" sz="half" idx="10"/>
          </p:nvPr>
        </p:nvSpPr>
        <p:spPr/>
        <p:txBody>
          <a:bodyPr/>
          <a:lstStyle/>
          <a:p>
            <a:fld id="{5D927138-EB6C-4FE3-B708-A11B314F1F72}" type="datetimeFigureOut">
              <a:rPr lang="de-DE" smtClean="0"/>
              <a:t>06.04.2022</a:t>
            </a:fld>
            <a:endParaRPr lang="de-DE"/>
          </a:p>
        </p:txBody>
      </p:sp>
      <p:sp>
        <p:nvSpPr>
          <p:cNvPr id="5" name="Fußzeilenplatzhalter 4">
            <a:extLst>
              <a:ext uri="{FF2B5EF4-FFF2-40B4-BE49-F238E27FC236}">
                <a16:creationId xmlns:a16="http://schemas.microsoft.com/office/drawing/2014/main" id="{EEF2636F-0343-4221-AEB6-B6EE815A6CA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5E9B0B6-70B2-434A-ACCC-35014ED28870}"/>
              </a:ext>
            </a:extLst>
          </p:cNvPr>
          <p:cNvSpPr>
            <a:spLocks noGrp="1"/>
          </p:cNvSpPr>
          <p:nvPr>
            <p:ph type="sldNum" sz="quarter" idx="12"/>
          </p:nvPr>
        </p:nvSpPr>
        <p:spPr/>
        <p:txBody>
          <a:bodyPr/>
          <a:lstStyle/>
          <a:p>
            <a:fld id="{44BAC2E2-AFD6-45E6-9F54-AF52DDF58713}" type="slidenum">
              <a:rPr lang="de-DE" smtClean="0"/>
              <a:t>‹Nr.›</a:t>
            </a:fld>
            <a:endParaRPr lang="de-DE"/>
          </a:p>
        </p:txBody>
      </p:sp>
    </p:spTree>
    <p:extLst>
      <p:ext uri="{BB962C8B-B14F-4D97-AF65-F5344CB8AC3E}">
        <p14:creationId xmlns:p14="http://schemas.microsoft.com/office/powerpoint/2010/main" val="44670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97D60-88FD-4487-AB68-1571774F466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D66B0E2-4DED-4BC5-B706-FCCFF9A0814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B411A4E-1632-47F6-8481-2EFB8D89C2B0}"/>
              </a:ext>
            </a:extLst>
          </p:cNvPr>
          <p:cNvSpPr>
            <a:spLocks noGrp="1"/>
          </p:cNvSpPr>
          <p:nvPr>
            <p:ph type="dt" sz="half" idx="10"/>
          </p:nvPr>
        </p:nvSpPr>
        <p:spPr/>
        <p:txBody>
          <a:bodyPr/>
          <a:lstStyle/>
          <a:p>
            <a:fld id="{5D927138-EB6C-4FE3-B708-A11B314F1F72}" type="datetimeFigureOut">
              <a:rPr lang="de-DE" smtClean="0"/>
              <a:t>06.04.2022</a:t>
            </a:fld>
            <a:endParaRPr lang="de-DE"/>
          </a:p>
        </p:txBody>
      </p:sp>
      <p:sp>
        <p:nvSpPr>
          <p:cNvPr id="5" name="Fußzeilenplatzhalter 4">
            <a:extLst>
              <a:ext uri="{FF2B5EF4-FFF2-40B4-BE49-F238E27FC236}">
                <a16:creationId xmlns:a16="http://schemas.microsoft.com/office/drawing/2014/main" id="{62C6B8F4-109C-4DE4-BAF6-6E58AE25E5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5B818A-DCAF-4B38-80CB-75058B1D05D4}"/>
              </a:ext>
            </a:extLst>
          </p:cNvPr>
          <p:cNvSpPr>
            <a:spLocks noGrp="1"/>
          </p:cNvSpPr>
          <p:nvPr>
            <p:ph type="sldNum" sz="quarter" idx="12"/>
          </p:nvPr>
        </p:nvSpPr>
        <p:spPr/>
        <p:txBody>
          <a:bodyPr/>
          <a:lstStyle/>
          <a:p>
            <a:fld id="{44BAC2E2-AFD6-45E6-9F54-AF52DDF58713}" type="slidenum">
              <a:rPr lang="de-DE" smtClean="0"/>
              <a:t>‹Nr.›</a:t>
            </a:fld>
            <a:endParaRPr lang="de-DE"/>
          </a:p>
        </p:txBody>
      </p:sp>
    </p:spTree>
    <p:extLst>
      <p:ext uri="{BB962C8B-B14F-4D97-AF65-F5344CB8AC3E}">
        <p14:creationId xmlns:p14="http://schemas.microsoft.com/office/powerpoint/2010/main" val="340337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2B9A0-BEFB-45E7-86FB-7F3F7E7E453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6EA18CE-C33B-4837-9816-ECDA7BB83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C822DE-176A-4E68-98EA-F81401FC64E1}"/>
              </a:ext>
            </a:extLst>
          </p:cNvPr>
          <p:cNvSpPr>
            <a:spLocks noGrp="1"/>
          </p:cNvSpPr>
          <p:nvPr>
            <p:ph type="dt" sz="half" idx="10"/>
          </p:nvPr>
        </p:nvSpPr>
        <p:spPr/>
        <p:txBody>
          <a:bodyPr/>
          <a:lstStyle/>
          <a:p>
            <a:fld id="{5D927138-EB6C-4FE3-B708-A11B314F1F72}" type="datetimeFigureOut">
              <a:rPr lang="de-DE" smtClean="0"/>
              <a:t>06.04.2022</a:t>
            </a:fld>
            <a:endParaRPr lang="de-DE"/>
          </a:p>
        </p:txBody>
      </p:sp>
      <p:sp>
        <p:nvSpPr>
          <p:cNvPr id="5" name="Fußzeilenplatzhalter 4">
            <a:extLst>
              <a:ext uri="{FF2B5EF4-FFF2-40B4-BE49-F238E27FC236}">
                <a16:creationId xmlns:a16="http://schemas.microsoft.com/office/drawing/2014/main" id="{59DB5476-1AD4-4961-82AB-BF7C2FE6975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77AA099-A572-4CF1-BBF6-3B646D6279A7}"/>
              </a:ext>
            </a:extLst>
          </p:cNvPr>
          <p:cNvSpPr>
            <a:spLocks noGrp="1"/>
          </p:cNvSpPr>
          <p:nvPr>
            <p:ph type="sldNum" sz="quarter" idx="12"/>
          </p:nvPr>
        </p:nvSpPr>
        <p:spPr/>
        <p:txBody>
          <a:bodyPr/>
          <a:lstStyle/>
          <a:p>
            <a:fld id="{44BAC2E2-AFD6-45E6-9F54-AF52DDF58713}" type="slidenum">
              <a:rPr lang="de-DE" smtClean="0"/>
              <a:t>‹Nr.›</a:t>
            </a:fld>
            <a:endParaRPr lang="de-DE"/>
          </a:p>
        </p:txBody>
      </p:sp>
    </p:spTree>
    <p:extLst>
      <p:ext uri="{BB962C8B-B14F-4D97-AF65-F5344CB8AC3E}">
        <p14:creationId xmlns:p14="http://schemas.microsoft.com/office/powerpoint/2010/main" val="129271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24A11-A626-4A9F-BB5F-7E86C10818D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EFDD2C6-5825-4499-8277-42BEA9A346DD}"/>
              </a:ext>
            </a:extLst>
          </p:cNvPr>
          <p:cNvSpPr>
            <a:spLocks noGrp="1"/>
          </p:cNvSpPr>
          <p:nvPr>
            <p:ph sz="half" idx="1"/>
          </p:nvPr>
        </p:nvSpPr>
        <p:spPr>
          <a:xfrm>
            <a:off x="838200" y="2471441"/>
            <a:ext cx="5181600" cy="370552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3232ED17-5C6F-43D2-9F83-9D464DAF5836}"/>
              </a:ext>
            </a:extLst>
          </p:cNvPr>
          <p:cNvSpPr>
            <a:spLocks noGrp="1"/>
          </p:cNvSpPr>
          <p:nvPr>
            <p:ph sz="half" idx="2"/>
          </p:nvPr>
        </p:nvSpPr>
        <p:spPr>
          <a:xfrm>
            <a:off x="6172200" y="2471441"/>
            <a:ext cx="5181600" cy="37055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C2BF169D-CB0B-418D-92A8-19E6B7426270}"/>
              </a:ext>
            </a:extLst>
          </p:cNvPr>
          <p:cNvSpPr>
            <a:spLocks noGrp="1"/>
          </p:cNvSpPr>
          <p:nvPr>
            <p:ph type="dt" sz="half" idx="10"/>
          </p:nvPr>
        </p:nvSpPr>
        <p:spPr/>
        <p:txBody>
          <a:bodyPr/>
          <a:lstStyle/>
          <a:p>
            <a:fld id="{5D927138-EB6C-4FE3-B708-A11B314F1F72}" type="datetimeFigureOut">
              <a:rPr lang="de-DE" smtClean="0"/>
              <a:t>06.04.2022</a:t>
            </a:fld>
            <a:endParaRPr lang="de-DE"/>
          </a:p>
        </p:txBody>
      </p:sp>
      <p:sp>
        <p:nvSpPr>
          <p:cNvPr id="6" name="Fußzeilenplatzhalter 5">
            <a:extLst>
              <a:ext uri="{FF2B5EF4-FFF2-40B4-BE49-F238E27FC236}">
                <a16:creationId xmlns:a16="http://schemas.microsoft.com/office/drawing/2014/main" id="{44707EF1-1F9C-45A3-8FCC-04154E9827C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B19214D-A9AE-410F-8152-23FA0F1AA301}"/>
              </a:ext>
            </a:extLst>
          </p:cNvPr>
          <p:cNvSpPr>
            <a:spLocks noGrp="1"/>
          </p:cNvSpPr>
          <p:nvPr>
            <p:ph type="sldNum" sz="quarter" idx="12"/>
          </p:nvPr>
        </p:nvSpPr>
        <p:spPr/>
        <p:txBody>
          <a:bodyPr/>
          <a:lstStyle/>
          <a:p>
            <a:fld id="{44BAC2E2-AFD6-45E6-9F54-AF52DDF58713}" type="slidenum">
              <a:rPr lang="de-DE" smtClean="0"/>
              <a:t>‹Nr.›</a:t>
            </a:fld>
            <a:endParaRPr lang="de-DE"/>
          </a:p>
        </p:txBody>
      </p:sp>
    </p:spTree>
    <p:extLst>
      <p:ext uri="{BB962C8B-B14F-4D97-AF65-F5344CB8AC3E}">
        <p14:creationId xmlns:p14="http://schemas.microsoft.com/office/powerpoint/2010/main" val="130056168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5A3EEA-56F4-447E-9FBF-17DBCCC96E02}"/>
              </a:ext>
            </a:extLst>
          </p:cNvPr>
          <p:cNvSpPr>
            <a:spLocks noGrp="1"/>
          </p:cNvSpPr>
          <p:nvPr>
            <p:ph type="title"/>
          </p:nvPr>
        </p:nvSpPr>
        <p:spPr>
          <a:xfrm>
            <a:off x="839788" y="1188912"/>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96DDE91-DBEC-4F38-9789-13E4086FA737}"/>
              </a:ext>
            </a:extLst>
          </p:cNvPr>
          <p:cNvSpPr>
            <a:spLocks noGrp="1"/>
          </p:cNvSpPr>
          <p:nvPr>
            <p:ph type="body" idx="1"/>
          </p:nvPr>
        </p:nvSpPr>
        <p:spPr>
          <a:xfrm>
            <a:off x="839788" y="2578447"/>
            <a:ext cx="5157787" cy="4950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F43DC1F-E583-455A-911A-FCE4C70ACCBC}"/>
              </a:ext>
            </a:extLst>
          </p:cNvPr>
          <p:cNvSpPr>
            <a:spLocks noGrp="1"/>
          </p:cNvSpPr>
          <p:nvPr>
            <p:ph sz="half" idx="2"/>
          </p:nvPr>
        </p:nvSpPr>
        <p:spPr>
          <a:xfrm>
            <a:off x="839788" y="3080951"/>
            <a:ext cx="5157787" cy="31087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975ABD36-5C36-4276-8869-600A2AFA9C36}"/>
              </a:ext>
            </a:extLst>
          </p:cNvPr>
          <p:cNvSpPr>
            <a:spLocks noGrp="1"/>
          </p:cNvSpPr>
          <p:nvPr>
            <p:ph type="body" sz="quarter" idx="3"/>
          </p:nvPr>
        </p:nvSpPr>
        <p:spPr>
          <a:xfrm>
            <a:off x="6172200" y="2718485"/>
            <a:ext cx="5183188" cy="354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34FAC69-4A8F-4E5E-86C7-CEC20889A3AB}"/>
              </a:ext>
            </a:extLst>
          </p:cNvPr>
          <p:cNvSpPr>
            <a:spLocks noGrp="1"/>
          </p:cNvSpPr>
          <p:nvPr>
            <p:ph sz="quarter" idx="4"/>
          </p:nvPr>
        </p:nvSpPr>
        <p:spPr>
          <a:xfrm>
            <a:off x="6172200" y="3080949"/>
            <a:ext cx="5183188" cy="3108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a:extLst>
              <a:ext uri="{FF2B5EF4-FFF2-40B4-BE49-F238E27FC236}">
                <a16:creationId xmlns:a16="http://schemas.microsoft.com/office/drawing/2014/main" id="{42FC6172-DF2F-444F-ACC1-4F1E9DCAF451}"/>
              </a:ext>
            </a:extLst>
          </p:cNvPr>
          <p:cNvSpPr>
            <a:spLocks noGrp="1"/>
          </p:cNvSpPr>
          <p:nvPr>
            <p:ph type="dt" sz="half" idx="10"/>
          </p:nvPr>
        </p:nvSpPr>
        <p:spPr/>
        <p:txBody>
          <a:bodyPr/>
          <a:lstStyle/>
          <a:p>
            <a:fld id="{5D927138-EB6C-4FE3-B708-A11B314F1F72}" type="datetimeFigureOut">
              <a:rPr lang="de-DE" smtClean="0"/>
              <a:t>06.04.2022</a:t>
            </a:fld>
            <a:endParaRPr lang="de-DE"/>
          </a:p>
        </p:txBody>
      </p:sp>
      <p:sp>
        <p:nvSpPr>
          <p:cNvPr id="8" name="Fußzeilenplatzhalter 7">
            <a:extLst>
              <a:ext uri="{FF2B5EF4-FFF2-40B4-BE49-F238E27FC236}">
                <a16:creationId xmlns:a16="http://schemas.microsoft.com/office/drawing/2014/main" id="{ACC46B91-8212-4C8D-9389-7544683407C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C4399C4-DE61-4AC5-A6A5-2F8CA45C92D6}"/>
              </a:ext>
            </a:extLst>
          </p:cNvPr>
          <p:cNvSpPr>
            <a:spLocks noGrp="1"/>
          </p:cNvSpPr>
          <p:nvPr>
            <p:ph type="sldNum" sz="quarter" idx="12"/>
          </p:nvPr>
        </p:nvSpPr>
        <p:spPr/>
        <p:txBody>
          <a:bodyPr/>
          <a:lstStyle/>
          <a:p>
            <a:fld id="{44BAC2E2-AFD6-45E6-9F54-AF52DDF58713}" type="slidenum">
              <a:rPr lang="de-DE" smtClean="0"/>
              <a:t>‹Nr.›</a:t>
            </a:fld>
            <a:endParaRPr lang="de-DE"/>
          </a:p>
        </p:txBody>
      </p:sp>
    </p:spTree>
    <p:extLst>
      <p:ext uri="{BB962C8B-B14F-4D97-AF65-F5344CB8AC3E}">
        <p14:creationId xmlns:p14="http://schemas.microsoft.com/office/powerpoint/2010/main" val="419680447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5A77C-1FBB-4924-A7B9-6D096B99FC31}"/>
              </a:ext>
            </a:extLst>
          </p:cNvPr>
          <p:cNvSpPr>
            <a:spLocks noGrp="1"/>
          </p:cNvSpPr>
          <p:nvPr>
            <p:ph type="title"/>
          </p:nvPr>
        </p:nvSpPr>
        <p:spPr>
          <a:xfrm>
            <a:off x="838200" y="891218"/>
            <a:ext cx="10515600" cy="1325563"/>
          </a:xfrm>
        </p:spPr>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810F7C28-D34D-490F-B45D-770CA2810D4D}"/>
              </a:ext>
            </a:extLst>
          </p:cNvPr>
          <p:cNvSpPr>
            <a:spLocks noGrp="1"/>
          </p:cNvSpPr>
          <p:nvPr>
            <p:ph type="dt" sz="half" idx="10"/>
          </p:nvPr>
        </p:nvSpPr>
        <p:spPr/>
        <p:txBody>
          <a:bodyPr/>
          <a:lstStyle/>
          <a:p>
            <a:fld id="{5D927138-EB6C-4FE3-B708-A11B314F1F72}" type="datetimeFigureOut">
              <a:rPr lang="de-DE" smtClean="0"/>
              <a:t>06.04.2022</a:t>
            </a:fld>
            <a:endParaRPr lang="de-DE"/>
          </a:p>
        </p:txBody>
      </p:sp>
      <p:sp>
        <p:nvSpPr>
          <p:cNvPr id="4" name="Fußzeilenplatzhalter 3">
            <a:extLst>
              <a:ext uri="{FF2B5EF4-FFF2-40B4-BE49-F238E27FC236}">
                <a16:creationId xmlns:a16="http://schemas.microsoft.com/office/drawing/2014/main" id="{4C6F1A86-84AC-402F-A283-7A67A35C5BE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D31B869-0EFD-4A6C-941A-322EC5D6D7CB}"/>
              </a:ext>
            </a:extLst>
          </p:cNvPr>
          <p:cNvSpPr>
            <a:spLocks noGrp="1"/>
          </p:cNvSpPr>
          <p:nvPr>
            <p:ph type="sldNum" sz="quarter" idx="12"/>
          </p:nvPr>
        </p:nvSpPr>
        <p:spPr/>
        <p:txBody>
          <a:bodyPr/>
          <a:lstStyle/>
          <a:p>
            <a:fld id="{44BAC2E2-AFD6-45E6-9F54-AF52DDF58713}" type="slidenum">
              <a:rPr lang="de-DE" smtClean="0"/>
              <a:t>‹Nr.›</a:t>
            </a:fld>
            <a:endParaRPr lang="de-DE"/>
          </a:p>
        </p:txBody>
      </p:sp>
    </p:spTree>
    <p:extLst>
      <p:ext uri="{BB962C8B-B14F-4D97-AF65-F5344CB8AC3E}">
        <p14:creationId xmlns:p14="http://schemas.microsoft.com/office/powerpoint/2010/main" val="348354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8C0222F-065F-463F-BA9F-EEA48295F78C}"/>
              </a:ext>
            </a:extLst>
          </p:cNvPr>
          <p:cNvSpPr>
            <a:spLocks noGrp="1"/>
          </p:cNvSpPr>
          <p:nvPr>
            <p:ph type="dt" sz="half" idx="10"/>
          </p:nvPr>
        </p:nvSpPr>
        <p:spPr/>
        <p:txBody>
          <a:bodyPr/>
          <a:lstStyle/>
          <a:p>
            <a:fld id="{5D927138-EB6C-4FE3-B708-A11B314F1F72}" type="datetimeFigureOut">
              <a:rPr lang="de-DE" smtClean="0"/>
              <a:t>06.04.2022</a:t>
            </a:fld>
            <a:endParaRPr lang="de-DE"/>
          </a:p>
        </p:txBody>
      </p:sp>
      <p:sp>
        <p:nvSpPr>
          <p:cNvPr id="3" name="Fußzeilenplatzhalter 2">
            <a:extLst>
              <a:ext uri="{FF2B5EF4-FFF2-40B4-BE49-F238E27FC236}">
                <a16:creationId xmlns:a16="http://schemas.microsoft.com/office/drawing/2014/main" id="{E0572598-EDEC-4E9F-A569-C21E561B960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B2BB93F-44AD-4188-8B26-72DAC05987D2}"/>
              </a:ext>
            </a:extLst>
          </p:cNvPr>
          <p:cNvSpPr>
            <a:spLocks noGrp="1"/>
          </p:cNvSpPr>
          <p:nvPr>
            <p:ph type="sldNum" sz="quarter" idx="12"/>
          </p:nvPr>
        </p:nvSpPr>
        <p:spPr/>
        <p:txBody>
          <a:bodyPr/>
          <a:lstStyle/>
          <a:p>
            <a:fld id="{44BAC2E2-AFD6-45E6-9F54-AF52DDF58713}" type="slidenum">
              <a:rPr lang="de-DE" smtClean="0"/>
              <a:t>‹Nr.›</a:t>
            </a:fld>
            <a:endParaRPr lang="de-DE"/>
          </a:p>
        </p:txBody>
      </p:sp>
    </p:spTree>
    <p:extLst>
      <p:ext uri="{BB962C8B-B14F-4D97-AF65-F5344CB8AC3E}">
        <p14:creationId xmlns:p14="http://schemas.microsoft.com/office/powerpoint/2010/main" val="157280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8080A-2E83-494C-8675-D64B6A4B609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A488E81-F080-4D70-9AD7-E659C16F1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B0519D3-B2BD-4C28-B4B4-2CB086D23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D2B0523-1146-4819-AC3B-5A2AAF5E33D5}"/>
              </a:ext>
            </a:extLst>
          </p:cNvPr>
          <p:cNvSpPr>
            <a:spLocks noGrp="1"/>
          </p:cNvSpPr>
          <p:nvPr>
            <p:ph type="dt" sz="half" idx="10"/>
          </p:nvPr>
        </p:nvSpPr>
        <p:spPr/>
        <p:txBody>
          <a:bodyPr/>
          <a:lstStyle/>
          <a:p>
            <a:fld id="{5D927138-EB6C-4FE3-B708-A11B314F1F72}" type="datetimeFigureOut">
              <a:rPr lang="de-DE" smtClean="0"/>
              <a:t>06.04.2022</a:t>
            </a:fld>
            <a:endParaRPr lang="de-DE"/>
          </a:p>
        </p:txBody>
      </p:sp>
      <p:sp>
        <p:nvSpPr>
          <p:cNvPr id="6" name="Fußzeilenplatzhalter 5">
            <a:extLst>
              <a:ext uri="{FF2B5EF4-FFF2-40B4-BE49-F238E27FC236}">
                <a16:creationId xmlns:a16="http://schemas.microsoft.com/office/drawing/2014/main" id="{D6415103-C545-49F6-A8F0-B5054D5E261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EF4D337-C8A0-4511-98DB-D4FE059D22CB}"/>
              </a:ext>
            </a:extLst>
          </p:cNvPr>
          <p:cNvSpPr>
            <a:spLocks noGrp="1"/>
          </p:cNvSpPr>
          <p:nvPr>
            <p:ph type="sldNum" sz="quarter" idx="12"/>
          </p:nvPr>
        </p:nvSpPr>
        <p:spPr/>
        <p:txBody>
          <a:bodyPr/>
          <a:lstStyle/>
          <a:p>
            <a:fld id="{44BAC2E2-AFD6-45E6-9F54-AF52DDF58713}" type="slidenum">
              <a:rPr lang="de-DE" smtClean="0"/>
              <a:t>‹Nr.›</a:t>
            </a:fld>
            <a:endParaRPr lang="de-DE"/>
          </a:p>
        </p:txBody>
      </p:sp>
    </p:spTree>
    <p:extLst>
      <p:ext uri="{BB962C8B-B14F-4D97-AF65-F5344CB8AC3E}">
        <p14:creationId xmlns:p14="http://schemas.microsoft.com/office/powerpoint/2010/main" val="283938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D61EC4-34F0-4629-A5E7-1BBD439A655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8187B6E-8FD1-4D2D-94CA-00F942620A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BDE89DF6-E200-43E5-89CE-4E98896E3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B1262EC-9ED3-48FE-8A98-93509E603352}"/>
              </a:ext>
            </a:extLst>
          </p:cNvPr>
          <p:cNvSpPr>
            <a:spLocks noGrp="1"/>
          </p:cNvSpPr>
          <p:nvPr>
            <p:ph type="dt" sz="half" idx="10"/>
          </p:nvPr>
        </p:nvSpPr>
        <p:spPr/>
        <p:txBody>
          <a:bodyPr/>
          <a:lstStyle/>
          <a:p>
            <a:fld id="{5D927138-EB6C-4FE3-B708-A11B314F1F72}" type="datetimeFigureOut">
              <a:rPr lang="de-DE" smtClean="0"/>
              <a:t>06.04.2022</a:t>
            </a:fld>
            <a:endParaRPr lang="de-DE"/>
          </a:p>
        </p:txBody>
      </p:sp>
      <p:sp>
        <p:nvSpPr>
          <p:cNvPr id="6" name="Fußzeilenplatzhalter 5">
            <a:extLst>
              <a:ext uri="{FF2B5EF4-FFF2-40B4-BE49-F238E27FC236}">
                <a16:creationId xmlns:a16="http://schemas.microsoft.com/office/drawing/2014/main" id="{5632ABFA-B12F-4122-82F3-07254219575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7385583-75F9-4DCD-B0D0-F75388F4B548}"/>
              </a:ext>
            </a:extLst>
          </p:cNvPr>
          <p:cNvSpPr>
            <a:spLocks noGrp="1"/>
          </p:cNvSpPr>
          <p:nvPr>
            <p:ph type="sldNum" sz="quarter" idx="12"/>
          </p:nvPr>
        </p:nvSpPr>
        <p:spPr/>
        <p:txBody>
          <a:bodyPr/>
          <a:lstStyle/>
          <a:p>
            <a:fld id="{44BAC2E2-AFD6-45E6-9F54-AF52DDF58713}" type="slidenum">
              <a:rPr lang="de-DE" smtClean="0"/>
              <a:t>‹Nr.›</a:t>
            </a:fld>
            <a:endParaRPr lang="de-DE"/>
          </a:p>
        </p:txBody>
      </p:sp>
    </p:spTree>
    <p:extLst>
      <p:ext uri="{BB962C8B-B14F-4D97-AF65-F5344CB8AC3E}">
        <p14:creationId xmlns:p14="http://schemas.microsoft.com/office/powerpoint/2010/main" val="304745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C6327A-FDD8-48CE-9856-4783D668115B}"/>
              </a:ext>
            </a:extLst>
          </p:cNvPr>
          <p:cNvSpPr>
            <a:spLocks noGrp="1"/>
          </p:cNvSpPr>
          <p:nvPr>
            <p:ph type="title"/>
          </p:nvPr>
        </p:nvSpPr>
        <p:spPr>
          <a:xfrm>
            <a:off x="805243" y="1408675"/>
            <a:ext cx="10515600" cy="88338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3713F2B2-74C2-4F7D-B0EB-D98EEC731849}"/>
              </a:ext>
            </a:extLst>
          </p:cNvPr>
          <p:cNvSpPr>
            <a:spLocks noGrp="1"/>
          </p:cNvSpPr>
          <p:nvPr>
            <p:ph type="body" idx="1"/>
          </p:nvPr>
        </p:nvSpPr>
        <p:spPr>
          <a:xfrm>
            <a:off x="838200" y="2702011"/>
            <a:ext cx="10515600" cy="347495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47531D65-1C32-4E5B-BF9D-93F5ADD7D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27138-EB6C-4FE3-B708-A11B314F1F72}" type="datetimeFigureOut">
              <a:rPr lang="de-DE" smtClean="0"/>
              <a:t>06.04.2022</a:t>
            </a:fld>
            <a:endParaRPr lang="de-DE"/>
          </a:p>
        </p:txBody>
      </p:sp>
      <p:sp>
        <p:nvSpPr>
          <p:cNvPr id="5" name="Fußzeilenplatzhalter 4">
            <a:extLst>
              <a:ext uri="{FF2B5EF4-FFF2-40B4-BE49-F238E27FC236}">
                <a16:creationId xmlns:a16="http://schemas.microsoft.com/office/drawing/2014/main" id="{5F3975C0-B6ED-4F18-99EE-BDA2DB6C4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905B126-86E0-4F78-BA19-C67E3D2B61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AC2E2-AFD6-45E6-9F54-AF52DDF58713}" type="slidenum">
              <a:rPr lang="de-DE" smtClean="0"/>
              <a:t>‹Nr.›</a:t>
            </a:fld>
            <a:endParaRPr lang="de-DE"/>
          </a:p>
        </p:txBody>
      </p:sp>
      <p:pic>
        <p:nvPicPr>
          <p:cNvPr id="7" name="Grafik 6">
            <a:extLst>
              <a:ext uri="{FF2B5EF4-FFF2-40B4-BE49-F238E27FC236}">
                <a16:creationId xmlns:a16="http://schemas.microsoft.com/office/drawing/2014/main" id="{6F1D3AC6-637E-4D16-9537-EF6555F2F4AA}"/>
              </a:ext>
            </a:extLst>
          </p:cNvPr>
          <p:cNvPicPr>
            <a:picLocks noChangeAspect="1"/>
          </p:cNvPicPr>
          <p:nvPr/>
        </p:nvPicPr>
        <p:blipFill>
          <a:blip r:embed="rId13"/>
          <a:stretch>
            <a:fillRect/>
          </a:stretch>
        </p:blipFill>
        <p:spPr>
          <a:xfrm>
            <a:off x="369952" y="0"/>
            <a:ext cx="970622" cy="1102517"/>
          </a:xfrm>
          <a:prstGeom prst="rect">
            <a:avLst/>
          </a:prstGeom>
        </p:spPr>
      </p:pic>
    </p:spTree>
    <p:extLst>
      <p:ext uri="{BB962C8B-B14F-4D97-AF65-F5344CB8AC3E}">
        <p14:creationId xmlns:p14="http://schemas.microsoft.com/office/powerpoint/2010/main" val="268565563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rgbClr val="DE9C00"/>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studienabteilung@phst.a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84548" y="1210046"/>
            <a:ext cx="9144000" cy="3629445"/>
          </a:xfrm>
        </p:spPr>
        <p:txBody>
          <a:bodyPr>
            <a:normAutofit/>
          </a:bodyPr>
          <a:lstStyle/>
          <a:p>
            <a:r>
              <a:rPr lang="de-DE" dirty="0"/>
              <a:t>Mein Studium – Curriculum-Support </a:t>
            </a:r>
            <a:br>
              <a:rPr lang="de-DE" dirty="0"/>
            </a:br>
            <a:r>
              <a:rPr lang="de-DE" dirty="0"/>
              <a:t>in PH Online</a:t>
            </a:r>
            <a:br>
              <a:rPr lang="de-DE" dirty="0"/>
            </a:br>
            <a:br>
              <a:rPr lang="de-DE" dirty="0"/>
            </a:br>
            <a:r>
              <a:rPr lang="de-DE" sz="2400" dirty="0"/>
              <a:t>Handout über die Zuordnung von Leistungen im Curriculum Support – Anleitung für Studierende</a:t>
            </a:r>
            <a:endParaRPr lang="de-DE" dirty="0"/>
          </a:p>
        </p:txBody>
      </p:sp>
      <p:sp>
        <p:nvSpPr>
          <p:cNvPr id="3" name="Untertitel 2"/>
          <p:cNvSpPr>
            <a:spLocks noGrp="1"/>
          </p:cNvSpPr>
          <p:nvPr>
            <p:ph type="subTitle" idx="1"/>
          </p:nvPr>
        </p:nvSpPr>
        <p:spPr>
          <a:xfrm>
            <a:off x="597074" y="5895975"/>
            <a:ext cx="4994101" cy="762000"/>
          </a:xfrm>
        </p:spPr>
        <p:txBody>
          <a:bodyPr>
            <a:normAutofit/>
          </a:bodyPr>
          <a:lstStyle/>
          <a:p>
            <a:r>
              <a:rPr lang="de-DE" sz="2000" dirty="0"/>
              <a:t>Dieses Dokument richtet sich an Studierende der PH Steiermark für die Arbeit mit PH Online</a:t>
            </a:r>
            <a:endParaRPr lang="de-AT" sz="2000" dirty="0"/>
          </a:p>
        </p:txBody>
      </p:sp>
      <p:sp>
        <p:nvSpPr>
          <p:cNvPr id="4" name="Untertitel 2">
            <a:extLst>
              <a:ext uri="{FF2B5EF4-FFF2-40B4-BE49-F238E27FC236}">
                <a16:creationId xmlns:a16="http://schemas.microsoft.com/office/drawing/2014/main" id="{CBDB3B15-E6A8-484A-94CF-4F008E5E30BA}"/>
              </a:ext>
            </a:extLst>
          </p:cNvPr>
          <p:cNvSpPr txBox="1">
            <a:spLocks/>
          </p:cNvSpPr>
          <p:nvPr/>
        </p:nvSpPr>
        <p:spPr>
          <a:xfrm>
            <a:off x="584548" y="7544030"/>
            <a:ext cx="9144000" cy="2855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Narrow" panose="020B0606020202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Narrow" panose="020B0606020202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Narrow" panose="020B0606020202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Narrow" panose="020B0606020202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200" dirty="0"/>
              <a:t>CS-Leistungszuordnung, Grübler, 06.04.2022, V1</a:t>
            </a:r>
            <a:endParaRPr lang="de-AT" sz="1200" dirty="0"/>
          </a:p>
        </p:txBody>
      </p:sp>
    </p:spTree>
    <p:extLst>
      <p:ext uri="{BB962C8B-B14F-4D97-AF65-F5344CB8AC3E}">
        <p14:creationId xmlns:p14="http://schemas.microsoft.com/office/powerpoint/2010/main" val="367264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Roboto" panose="02000000000000000000" pitchFamily="2" charset="0"/>
                <a:ea typeface="Roboto" panose="02000000000000000000" pitchFamily="2" charset="0"/>
              </a:rPr>
              <a:t>Applikation „Mein Studium“</a:t>
            </a:r>
            <a:endParaRPr lang="de-AT" dirty="0">
              <a:latin typeface="Roboto" panose="02000000000000000000" pitchFamily="2" charset="0"/>
              <a:ea typeface="Roboto" panose="02000000000000000000" pitchFamily="2" charset="0"/>
            </a:endParaRPr>
          </a:p>
        </p:txBody>
      </p:sp>
      <p:sp>
        <p:nvSpPr>
          <p:cNvPr id="3" name="Inhaltsplatzhalter 2"/>
          <p:cNvSpPr>
            <a:spLocks noGrp="1"/>
          </p:cNvSpPr>
          <p:nvPr>
            <p:ph idx="1"/>
          </p:nvPr>
        </p:nvSpPr>
        <p:spPr/>
        <p:txBody>
          <a:bodyPr>
            <a:normAutofit/>
          </a:bodyPr>
          <a:lstStyle/>
          <a:p>
            <a:r>
              <a:rPr lang="en-US" sz="1800" dirty="0">
                <a:latin typeface="Roboto" panose="02000000000000000000" pitchFamily="2" charset="0"/>
                <a:ea typeface="Roboto" panose="02000000000000000000" pitchFamily="2" charset="0"/>
              </a:rPr>
              <a:t>Die PH Online </a:t>
            </a:r>
            <a:r>
              <a:rPr lang="en-US" sz="1800" dirty="0" err="1">
                <a:latin typeface="Roboto" panose="02000000000000000000" pitchFamily="2" charset="0"/>
                <a:ea typeface="Roboto" panose="02000000000000000000" pitchFamily="2" charset="0"/>
              </a:rPr>
              <a:t>Applikation</a:t>
            </a:r>
            <a:r>
              <a:rPr lang="en-US" sz="1800" dirty="0">
                <a:latin typeface="Roboto" panose="02000000000000000000" pitchFamily="2" charset="0"/>
                <a:ea typeface="Roboto" panose="02000000000000000000" pitchFamily="2" charset="0"/>
              </a:rPr>
              <a:t> “Mein Studium” </a:t>
            </a:r>
            <a:r>
              <a:rPr lang="en-US" sz="1800" dirty="0" err="1">
                <a:latin typeface="Roboto" panose="02000000000000000000" pitchFamily="2" charset="0"/>
                <a:ea typeface="Roboto" panose="02000000000000000000" pitchFamily="2" charset="0"/>
              </a:rPr>
              <a:t>ist</a:t>
            </a:r>
            <a:r>
              <a:rPr lang="en-US" sz="1800" dirty="0">
                <a:latin typeface="Roboto" panose="02000000000000000000" pitchFamily="2" charset="0"/>
                <a:ea typeface="Roboto" panose="02000000000000000000" pitchFamily="2" charset="0"/>
              </a:rPr>
              <a:t> die </a:t>
            </a:r>
            <a:r>
              <a:rPr lang="en-US" sz="1800" dirty="0" err="1">
                <a:latin typeface="Roboto" panose="02000000000000000000" pitchFamily="2" charset="0"/>
                <a:ea typeface="Roboto" panose="02000000000000000000" pitchFamily="2" charset="0"/>
              </a:rPr>
              <a:t>Sicht</a:t>
            </a:r>
            <a:r>
              <a:rPr lang="en-US" sz="1800" dirty="0">
                <a:latin typeface="Roboto" panose="02000000000000000000" pitchFamily="2" charset="0"/>
                <a:ea typeface="Roboto" panose="02000000000000000000" pitchFamily="2" charset="0"/>
              </a:rPr>
              <a:t> auf </a:t>
            </a:r>
            <a:r>
              <a:rPr lang="en-US" sz="1800" dirty="0" err="1">
                <a:latin typeface="Roboto" panose="02000000000000000000" pitchFamily="2" charset="0"/>
                <a:ea typeface="Roboto" panose="02000000000000000000" pitchFamily="2" charset="0"/>
              </a:rPr>
              <a:t>Ihren</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jeweiligen</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persönlichen</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Studienplan</a:t>
            </a:r>
            <a:r>
              <a:rPr lang="en-US" sz="1800" dirty="0">
                <a:latin typeface="Roboto" panose="02000000000000000000" pitchFamily="2" charset="0"/>
                <a:ea typeface="Roboto" panose="02000000000000000000" pitchFamily="2" charset="0"/>
              </a:rPr>
              <a:t>, die Sie für </a:t>
            </a:r>
            <a:r>
              <a:rPr lang="en-US" sz="1800" dirty="0" err="1">
                <a:latin typeface="Roboto" panose="02000000000000000000" pitchFamily="2" charset="0"/>
                <a:ea typeface="Roboto" panose="02000000000000000000" pitchFamily="2" charset="0"/>
              </a:rPr>
              <a:t>alle</a:t>
            </a:r>
            <a:r>
              <a:rPr lang="en-US" sz="1800" dirty="0">
                <a:latin typeface="Roboto" panose="02000000000000000000" pitchFamily="2" charset="0"/>
                <a:ea typeface="Roboto" panose="02000000000000000000" pitchFamily="2" charset="0"/>
              </a:rPr>
              <a:t> von </a:t>
            </a:r>
            <a:r>
              <a:rPr lang="en-US" sz="1800" dirty="0" err="1">
                <a:latin typeface="Roboto" panose="02000000000000000000" pitchFamily="2" charset="0"/>
                <a:ea typeface="Roboto" panose="02000000000000000000" pitchFamily="2" charset="0"/>
              </a:rPr>
              <a:t>Ihnen</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gemeldeten</a:t>
            </a:r>
            <a:r>
              <a:rPr lang="en-US" sz="1800" dirty="0">
                <a:latin typeface="Roboto" panose="02000000000000000000" pitchFamily="2" charset="0"/>
                <a:ea typeface="Roboto" panose="02000000000000000000" pitchFamily="2" charset="0"/>
              </a:rPr>
              <a:t> Studien </a:t>
            </a:r>
            <a:r>
              <a:rPr lang="en-US" sz="1800" dirty="0" err="1">
                <a:latin typeface="Roboto" panose="02000000000000000000" pitchFamily="2" charset="0"/>
                <a:ea typeface="Roboto" panose="02000000000000000000" pitchFamily="2" charset="0"/>
              </a:rPr>
              <a:t>aufrufen</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können</a:t>
            </a:r>
            <a:r>
              <a:rPr lang="en-US" sz="1800" dirty="0">
                <a:latin typeface="Roboto" panose="02000000000000000000" pitchFamily="2" charset="0"/>
                <a:ea typeface="Roboto" panose="02000000000000000000" pitchFamily="2" charset="0"/>
              </a:rPr>
              <a:t>. </a:t>
            </a:r>
            <a:br>
              <a:rPr lang="en-US" sz="1800" dirty="0">
                <a:latin typeface="Roboto" panose="02000000000000000000" pitchFamily="2" charset="0"/>
                <a:ea typeface="Roboto" panose="02000000000000000000" pitchFamily="2" charset="0"/>
              </a:rPr>
            </a:br>
            <a:br>
              <a:rPr lang="en-US" sz="1800" dirty="0">
                <a:latin typeface="Roboto" panose="02000000000000000000" pitchFamily="2" charset="0"/>
                <a:ea typeface="Roboto" panose="02000000000000000000" pitchFamily="2" charset="0"/>
              </a:rPr>
            </a:br>
            <a:r>
              <a:rPr lang="en-US" sz="1800" dirty="0">
                <a:latin typeface="Roboto" panose="02000000000000000000" pitchFamily="2" charset="0"/>
                <a:ea typeface="Roboto" panose="02000000000000000000" pitchFamily="2" charset="0"/>
              </a:rPr>
              <a:t>Sie </a:t>
            </a:r>
            <a:r>
              <a:rPr lang="en-US" sz="1800" dirty="0" err="1">
                <a:latin typeface="Roboto" panose="02000000000000000000" pitchFamily="2" charset="0"/>
                <a:ea typeface="Roboto" panose="02000000000000000000" pitchFamily="2" charset="0"/>
              </a:rPr>
              <a:t>können</a:t>
            </a:r>
            <a:r>
              <a:rPr lang="en-US" sz="1800" dirty="0">
                <a:latin typeface="Roboto" panose="02000000000000000000" pitchFamily="2" charset="0"/>
                <a:ea typeface="Roboto" panose="02000000000000000000" pitchFamily="2" charset="0"/>
              </a:rPr>
              <a:t> in </a:t>
            </a:r>
            <a:r>
              <a:rPr lang="en-US" sz="1800" dirty="0" err="1">
                <a:latin typeface="Roboto" panose="02000000000000000000" pitchFamily="2" charset="0"/>
                <a:ea typeface="Roboto" panose="02000000000000000000" pitchFamily="2" charset="0"/>
              </a:rPr>
              <a:t>dieser</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Applikation</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jederzeit</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Ihren</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persönlichen</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Studienfortschritt</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einsehen</a:t>
            </a:r>
            <a:r>
              <a:rPr lang="en-US" sz="1800" dirty="0">
                <a:latin typeface="Roboto" panose="02000000000000000000" pitchFamily="2" charset="0"/>
                <a:ea typeface="Roboto" panose="02000000000000000000" pitchFamily="2" charset="0"/>
              </a:rPr>
              <a:t>:</a:t>
            </a:r>
            <a:br>
              <a:rPr lang="en-US" sz="1800" dirty="0">
                <a:latin typeface="Roboto" panose="02000000000000000000" pitchFamily="2" charset="0"/>
                <a:ea typeface="Roboto" panose="02000000000000000000" pitchFamily="2" charset="0"/>
              </a:rPr>
            </a:br>
            <a:endParaRPr lang="en-US" sz="1800" dirty="0">
              <a:latin typeface="Roboto" panose="02000000000000000000" pitchFamily="2" charset="0"/>
              <a:ea typeface="Roboto" panose="02000000000000000000" pitchFamily="2" charset="0"/>
            </a:endParaRPr>
          </a:p>
          <a:p>
            <a:pPr lvl="1">
              <a:buFont typeface="Wingdings" panose="05000000000000000000" pitchFamily="2" charset="2"/>
              <a:buChar char="Ø"/>
            </a:pPr>
            <a:r>
              <a:rPr lang="en-US" sz="1400" dirty="0" err="1">
                <a:latin typeface="Roboto" panose="02000000000000000000" pitchFamily="2" charset="0"/>
                <a:ea typeface="Roboto" panose="02000000000000000000" pitchFamily="2" charset="0"/>
              </a:rPr>
              <a:t>Welche</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Prüfungen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sind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bereits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positiv</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absolviert</a:t>
            </a:r>
            <a:r>
              <a:rPr lang="en-US" sz="1400" dirty="0">
                <a:latin typeface="Roboto" panose="02000000000000000000" pitchFamily="2" charset="0"/>
                <a:ea typeface="Roboto" panose="02000000000000000000" pitchFamily="2" charset="0"/>
              </a:rPr>
              <a:t>?</a:t>
            </a:r>
          </a:p>
          <a:p>
            <a:pPr lvl="1">
              <a:buFont typeface="Wingdings" panose="05000000000000000000" pitchFamily="2" charset="2"/>
              <a:buChar char="Ø"/>
            </a:pPr>
            <a:r>
              <a:rPr lang="en-US" sz="1400" dirty="0" err="1">
                <a:latin typeface="Roboto" panose="02000000000000000000" pitchFamily="2" charset="0"/>
                <a:ea typeface="Roboto" panose="02000000000000000000" pitchFamily="2" charset="0"/>
              </a:rPr>
              <a:t>Welche</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Prüfungen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sind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noch</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offen</a:t>
            </a:r>
            <a:r>
              <a:rPr lang="en-US" sz="1400" dirty="0">
                <a:latin typeface="Roboto" panose="02000000000000000000" pitchFamily="2" charset="0"/>
                <a:ea typeface="Roboto" panose="02000000000000000000" pitchFamily="2" charset="0"/>
              </a:rPr>
              <a:t>?</a:t>
            </a:r>
          </a:p>
          <a:p>
            <a:pPr lvl="1">
              <a:buFont typeface="Wingdings" panose="05000000000000000000" pitchFamily="2" charset="2"/>
              <a:buChar char="Ø"/>
            </a:pPr>
            <a:r>
              <a:rPr lang="en-US" sz="1400" dirty="0" err="1">
                <a:latin typeface="Roboto" panose="02000000000000000000" pitchFamily="2" charset="0"/>
                <a:ea typeface="Roboto" panose="02000000000000000000" pitchFamily="2" charset="0"/>
              </a:rPr>
              <a:t>Welche</a:t>
            </a:r>
            <a:r>
              <a:rPr lang="en-US" sz="1400" dirty="0">
                <a:latin typeface="Roboto" panose="02000000000000000000" pitchFamily="2" charset="0"/>
                <a:ea typeface="Roboto" panose="02000000000000000000" pitchFamily="2" charset="0"/>
              </a:rPr>
              <a:t> Module </a:t>
            </a:r>
            <a:r>
              <a:rPr lang="en-US" sz="1400" dirty="0" err="1">
                <a:latin typeface="Roboto" panose="02000000000000000000" pitchFamily="2" charset="0"/>
                <a:ea typeface="Roboto" panose="02000000000000000000" pitchFamily="2" charset="0"/>
              </a:rPr>
              <a:t>sind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bereits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positiv</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absolviert</a:t>
            </a:r>
            <a:r>
              <a:rPr lang="en-US" sz="1400" dirty="0">
                <a:latin typeface="Roboto" panose="02000000000000000000" pitchFamily="2" charset="0"/>
                <a:ea typeface="Roboto" panose="02000000000000000000" pitchFamily="2" charset="0"/>
              </a:rPr>
              <a:t>?</a:t>
            </a:r>
          </a:p>
          <a:p>
            <a:pPr lvl="1">
              <a:buFont typeface="Wingdings" panose="05000000000000000000" pitchFamily="2" charset="2"/>
              <a:buChar char="Ø"/>
            </a:pPr>
            <a:r>
              <a:rPr lang="en-US" sz="1400" dirty="0" err="1">
                <a:latin typeface="Roboto" panose="02000000000000000000" pitchFamily="2" charset="0"/>
                <a:ea typeface="Roboto" panose="02000000000000000000" pitchFamily="2" charset="0"/>
              </a:rPr>
              <a:t>Wieviele</a:t>
            </a:r>
            <a:r>
              <a:rPr lang="en-US" sz="1400" dirty="0">
                <a:latin typeface="Roboto" panose="02000000000000000000" pitchFamily="2" charset="0"/>
                <a:ea typeface="Roboto" panose="02000000000000000000" pitchFamily="2" charset="0"/>
              </a:rPr>
              <a:t> ECTS </a:t>
            </a:r>
            <a:r>
              <a:rPr lang="en-US" sz="1400" dirty="0" err="1">
                <a:latin typeface="Roboto" panose="02000000000000000000" pitchFamily="2" charset="0"/>
                <a:ea typeface="Roboto" panose="02000000000000000000" pitchFamily="2" charset="0"/>
              </a:rPr>
              <a:t>habe</a:t>
            </a:r>
            <a:r>
              <a:rPr lang="en-US" sz="1400" dirty="0">
                <a:latin typeface="Roboto" panose="02000000000000000000" pitchFamily="2" charset="0"/>
                <a:ea typeface="Roboto" panose="02000000000000000000" pitchFamily="2" charset="0"/>
              </a:rPr>
              <a:t> ich in den </a:t>
            </a:r>
            <a:r>
              <a:rPr lang="en-US" sz="1400" dirty="0" err="1">
                <a:latin typeface="Roboto" panose="02000000000000000000" pitchFamily="2" charset="0"/>
                <a:ea typeface="Roboto" panose="02000000000000000000" pitchFamily="2" charset="0"/>
              </a:rPr>
              <a:t>einzelnen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Modulen</a:t>
            </a:r>
            <a:r>
              <a:rPr lang="en-US" sz="1400" dirty="0">
                <a:latin typeface="Roboto" panose="02000000000000000000" pitchFamily="2" charset="0"/>
                <a:ea typeface="Roboto" panose="02000000000000000000" pitchFamily="2" charset="0"/>
              </a:rPr>
              <a:t> und </a:t>
            </a:r>
            <a:r>
              <a:rPr lang="en-US" sz="1400" dirty="0" err="1">
                <a:latin typeface="Roboto" panose="02000000000000000000" pitchFamily="2" charset="0"/>
                <a:ea typeface="Roboto" panose="02000000000000000000" pitchFamily="2" charset="0"/>
              </a:rPr>
              <a:t>Gesamt</a:t>
            </a:r>
            <a:r>
              <a:rPr lang="en-US" sz="1400" dirty="0">
                <a:latin typeface="Roboto" panose="02000000000000000000" pitchFamily="2" charset="0"/>
                <a:ea typeface="Roboto" panose="02000000000000000000" pitchFamily="2" charset="0"/>
              </a:rPr>
              <a:t>?</a:t>
            </a:r>
          </a:p>
          <a:p>
            <a:pPr lvl="1">
              <a:buFont typeface="Wingdings" panose="05000000000000000000" pitchFamily="2" charset="2"/>
              <a:buChar char="Ø"/>
            </a:pPr>
            <a:r>
              <a:rPr lang="en-US" sz="1400" dirty="0">
                <a:latin typeface="Roboto" panose="02000000000000000000" pitchFamily="2" charset="0"/>
                <a:ea typeface="Roboto" panose="02000000000000000000" pitchFamily="2" charset="0"/>
              </a:rPr>
              <a:t>Zu </a:t>
            </a:r>
            <a:r>
              <a:rPr lang="en-US" sz="1400" dirty="0" err="1">
                <a:latin typeface="Roboto" panose="02000000000000000000" pitchFamily="2" charset="0"/>
                <a:ea typeface="Roboto" panose="02000000000000000000" pitchFamily="2" charset="0"/>
              </a:rPr>
              <a:t>welchen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Lehrveranstaltungen</a:t>
            </a:r>
            <a:r>
              <a:rPr lang="en-US" sz="1400" dirty="0">
                <a:latin typeface="Roboto" panose="02000000000000000000" pitchFamily="2" charset="0"/>
                <a:ea typeface="Roboto" panose="02000000000000000000" pitchFamily="2" charset="0"/>
              </a:rPr>
              <a:t> bin ich </a:t>
            </a:r>
            <a:r>
              <a:rPr lang="en-US" sz="1400" dirty="0" err="1">
                <a:latin typeface="Roboto" panose="02000000000000000000" pitchFamily="2" charset="0"/>
                <a:ea typeface="Roboto" panose="02000000000000000000" pitchFamily="2" charset="0"/>
              </a:rPr>
              <a:t>bereits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angemeldet</a:t>
            </a:r>
            <a:r>
              <a:rPr lang="en-US" sz="1400" dirty="0">
                <a:latin typeface="Roboto" panose="02000000000000000000" pitchFamily="2" charset="0"/>
                <a:ea typeface="Roboto" panose="02000000000000000000" pitchFamily="2" charset="0"/>
              </a:rPr>
              <a:t>?</a:t>
            </a:r>
          </a:p>
          <a:p>
            <a:pPr lvl="1">
              <a:buFont typeface="Wingdings" panose="05000000000000000000" pitchFamily="2" charset="2"/>
              <a:buChar char="Ø"/>
            </a:pPr>
            <a:r>
              <a:rPr lang="en-US" sz="1400" dirty="0">
                <a:latin typeface="Roboto" panose="02000000000000000000" pitchFamily="2" charset="0"/>
                <a:ea typeface="Roboto" panose="02000000000000000000" pitchFamily="2" charset="0"/>
              </a:rPr>
              <a:t>Zu </a:t>
            </a:r>
            <a:r>
              <a:rPr lang="en-US" sz="1400" dirty="0" err="1">
                <a:latin typeface="Roboto" panose="02000000000000000000" pitchFamily="2" charset="0"/>
                <a:ea typeface="Roboto" panose="02000000000000000000" pitchFamily="2" charset="0"/>
              </a:rPr>
              <a:t>welchen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Prüfungen</a:t>
            </a:r>
            <a:r>
              <a:rPr lang="en-US" sz="1400" dirty="0">
                <a:latin typeface="Roboto" panose="02000000000000000000" pitchFamily="2" charset="0"/>
                <a:ea typeface="Roboto" panose="02000000000000000000" pitchFamily="2" charset="0"/>
              </a:rPr>
              <a:t> bin ich </a:t>
            </a:r>
            <a:r>
              <a:rPr lang="en-US" sz="1400" dirty="0" err="1">
                <a:latin typeface="Roboto" panose="02000000000000000000" pitchFamily="2" charset="0"/>
                <a:ea typeface="Roboto" panose="02000000000000000000" pitchFamily="2" charset="0"/>
              </a:rPr>
              <a:t>bereits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angemeldet</a:t>
            </a:r>
            <a:r>
              <a:rPr lang="en-US" sz="1400" dirty="0">
                <a:latin typeface="Roboto" panose="02000000000000000000" pitchFamily="2" charset="0"/>
                <a:ea typeface="Roboto" panose="02000000000000000000" pitchFamily="2" charset="0"/>
              </a:rPr>
              <a:t>?</a:t>
            </a:r>
          </a:p>
          <a:p>
            <a:pPr lvl="1">
              <a:buFont typeface="Wingdings" panose="05000000000000000000" pitchFamily="2" charset="2"/>
              <a:buChar char="Ø"/>
            </a:pPr>
            <a:r>
              <a:rPr lang="en-US" sz="1400" dirty="0">
                <a:latin typeface="Roboto" panose="02000000000000000000" pitchFamily="2" charset="0"/>
                <a:ea typeface="Roboto" panose="02000000000000000000" pitchFamily="2" charset="0"/>
              </a:rPr>
              <a:t>Was </a:t>
            </a:r>
            <a:r>
              <a:rPr lang="en-US" sz="1400" dirty="0" err="1">
                <a:latin typeface="Roboto" panose="02000000000000000000" pitchFamily="2" charset="0"/>
                <a:ea typeface="Roboto" panose="02000000000000000000" pitchFamily="2" charset="0"/>
              </a:rPr>
              <a:t>sind</a:t>
            </a:r>
            <a:r>
              <a:rPr lang="en-US" sz="1400" dirty="0">
                <a:latin typeface="Roboto" panose="02000000000000000000" pitchFamily="2" charset="0"/>
                <a:ea typeface="Roboto" panose="02000000000000000000" pitchFamily="2" charset="0"/>
              </a:rPr>
              <a:t> die </a:t>
            </a:r>
            <a:r>
              <a:rPr lang="en-US" sz="1400" dirty="0" err="1">
                <a:latin typeface="Roboto" panose="02000000000000000000" pitchFamily="2" charset="0"/>
                <a:ea typeface="Roboto" panose="02000000000000000000" pitchFamily="2" charset="0"/>
              </a:rPr>
              <a:t>Voraussetzungen</a:t>
            </a:r>
            <a:r>
              <a:rPr lang="en-US" sz="1400" dirty="0">
                <a:latin typeface="Roboto" panose="02000000000000000000" pitchFamily="2" charset="0"/>
                <a:ea typeface="Roboto" panose="02000000000000000000" pitchFamily="2" charset="0"/>
              </a:rPr>
              <a:t> und </a:t>
            </a:r>
            <a:r>
              <a:rPr lang="en-US" sz="1400" dirty="0" err="1">
                <a:latin typeface="Roboto" panose="02000000000000000000" pitchFamily="2" charset="0"/>
                <a:ea typeface="Roboto" panose="02000000000000000000" pitchFamily="2" charset="0"/>
              </a:rPr>
              <a:t>erfülle</a:t>
            </a:r>
            <a:r>
              <a:rPr lang="en-US" sz="1400" dirty="0">
                <a:latin typeface="Roboto" panose="02000000000000000000" pitchFamily="2" charset="0"/>
                <a:ea typeface="Roboto" panose="02000000000000000000" pitchFamily="2" charset="0"/>
              </a:rPr>
              <a:t> ich Sie?</a:t>
            </a:r>
          </a:p>
          <a:p>
            <a:pPr lvl="1">
              <a:buFont typeface="Wingdings" panose="05000000000000000000" pitchFamily="2" charset="2"/>
              <a:buChar char="Ø"/>
            </a:pPr>
            <a:r>
              <a:rPr lang="en-US" sz="1400" dirty="0" err="1">
                <a:latin typeface="Roboto" panose="02000000000000000000" pitchFamily="2" charset="0"/>
                <a:ea typeface="Roboto" panose="02000000000000000000" pitchFamily="2" charset="0"/>
              </a:rPr>
              <a:t>Welche</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Leistungen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sind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nicht</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automatisch</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zugeordnet</a:t>
            </a:r>
            <a:r>
              <a:rPr lang="en-US" sz="1400" dirty="0">
                <a:latin typeface="Roboto" panose="02000000000000000000" pitchFamily="2" charset="0"/>
                <a:ea typeface="Roboto" panose="02000000000000000000" pitchFamily="2" charset="0"/>
              </a:rPr>
              <a:t> und </a:t>
            </a:r>
            <a:r>
              <a:rPr lang="en-US" sz="1400" dirty="0" err="1">
                <a:latin typeface="Roboto" panose="02000000000000000000" pitchFamily="2" charset="0"/>
                <a:ea typeface="Roboto" panose="02000000000000000000" pitchFamily="2" charset="0"/>
              </a:rPr>
              <a:t>deshalb</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noch</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offen</a:t>
            </a:r>
            <a:r>
              <a:rPr lang="en-US" sz="1400" dirty="0">
                <a:latin typeface="Roboto" panose="02000000000000000000" pitchFamily="2" charset="0"/>
                <a:ea typeface="Roboto" panose="02000000000000000000" pitchFamily="2" charset="0"/>
              </a:rPr>
              <a:t>?</a:t>
            </a:r>
          </a:p>
        </p:txBody>
      </p:sp>
      <p:pic>
        <p:nvPicPr>
          <p:cNvPr id="4" name="Grafik 3">
            <a:extLst>
              <a:ext uri="{FF2B5EF4-FFF2-40B4-BE49-F238E27FC236}">
                <a16:creationId xmlns:a16="http://schemas.microsoft.com/office/drawing/2014/main" id="{ACB3210C-FC44-4483-894A-5C0DD3A0B4EC}"/>
              </a:ext>
            </a:extLst>
          </p:cNvPr>
          <p:cNvPicPr>
            <a:picLocks noChangeAspect="1"/>
          </p:cNvPicPr>
          <p:nvPr/>
        </p:nvPicPr>
        <p:blipFill>
          <a:blip r:embed="rId2"/>
          <a:stretch>
            <a:fillRect/>
          </a:stretch>
        </p:blipFill>
        <p:spPr>
          <a:xfrm>
            <a:off x="8181975" y="1133475"/>
            <a:ext cx="1600200" cy="1238250"/>
          </a:xfrm>
          <a:prstGeom prst="rect">
            <a:avLst/>
          </a:prstGeom>
        </p:spPr>
      </p:pic>
    </p:spTree>
    <p:extLst>
      <p:ext uri="{BB962C8B-B14F-4D97-AF65-F5344CB8AC3E}">
        <p14:creationId xmlns:p14="http://schemas.microsoft.com/office/powerpoint/2010/main" val="343453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7ECC7592-BECF-4480-A139-D35D9B76BBD1}"/>
              </a:ext>
            </a:extLst>
          </p:cNvPr>
          <p:cNvPicPr>
            <a:picLocks noGrp="1" noChangeAspect="1"/>
          </p:cNvPicPr>
          <p:nvPr>
            <p:ph idx="1"/>
          </p:nvPr>
        </p:nvPicPr>
        <p:blipFill>
          <a:blip r:embed="rId2"/>
          <a:stretch>
            <a:fillRect/>
          </a:stretch>
        </p:blipFill>
        <p:spPr>
          <a:xfrm>
            <a:off x="571500" y="1143701"/>
            <a:ext cx="10515600" cy="3299011"/>
          </a:xfrm>
          <a:prstGeom prst="rect">
            <a:avLst/>
          </a:prstGeom>
        </p:spPr>
      </p:pic>
      <p:sp>
        <p:nvSpPr>
          <p:cNvPr id="6" name="Textfeld 5">
            <a:extLst>
              <a:ext uri="{FF2B5EF4-FFF2-40B4-BE49-F238E27FC236}">
                <a16:creationId xmlns:a16="http://schemas.microsoft.com/office/drawing/2014/main" id="{575F7218-C6A6-4B52-AD36-E2A920B821AD}"/>
              </a:ext>
            </a:extLst>
          </p:cNvPr>
          <p:cNvSpPr txBox="1"/>
          <p:nvPr/>
        </p:nvSpPr>
        <p:spPr>
          <a:xfrm>
            <a:off x="500062" y="4581944"/>
            <a:ext cx="11191875" cy="646331"/>
          </a:xfrm>
          <a:prstGeom prst="rect">
            <a:avLst/>
          </a:prstGeom>
          <a:noFill/>
        </p:spPr>
        <p:txBody>
          <a:bodyPr wrap="square" rtlCol="0">
            <a:spAutoFit/>
          </a:bodyPr>
          <a:lstStyle/>
          <a:p>
            <a:r>
              <a:rPr lang="de-DE" dirty="0"/>
              <a:t>Wenn Sie mehrere Studien absolvieren, können Sie über „Meine Studien anzeigen“ zu allen verfügbaren Studien wechseln.</a:t>
            </a:r>
            <a:endParaRPr lang="de-AT" dirty="0"/>
          </a:p>
        </p:txBody>
      </p:sp>
      <p:sp>
        <p:nvSpPr>
          <p:cNvPr id="7" name="Pfeil: nach rechts 6">
            <a:extLst>
              <a:ext uri="{FF2B5EF4-FFF2-40B4-BE49-F238E27FC236}">
                <a16:creationId xmlns:a16="http://schemas.microsoft.com/office/drawing/2014/main" id="{A75FA857-D7A2-4AD2-8622-3AB750DA2047}"/>
              </a:ext>
            </a:extLst>
          </p:cNvPr>
          <p:cNvSpPr/>
          <p:nvPr/>
        </p:nvSpPr>
        <p:spPr>
          <a:xfrm rot="7783853">
            <a:off x="3905251" y="1609725"/>
            <a:ext cx="981075" cy="2571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AT"/>
          </a:p>
        </p:txBody>
      </p:sp>
      <p:sp>
        <p:nvSpPr>
          <p:cNvPr id="9" name="Textfeld 8">
            <a:extLst>
              <a:ext uri="{FF2B5EF4-FFF2-40B4-BE49-F238E27FC236}">
                <a16:creationId xmlns:a16="http://schemas.microsoft.com/office/drawing/2014/main" id="{B41F4887-B75F-4E02-B1E4-8246E4FFF15E}"/>
              </a:ext>
            </a:extLst>
          </p:cNvPr>
          <p:cNvSpPr txBox="1"/>
          <p:nvPr/>
        </p:nvSpPr>
        <p:spPr>
          <a:xfrm>
            <a:off x="171450" y="-295275"/>
            <a:ext cx="184731" cy="369332"/>
          </a:xfrm>
          <a:prstGeom prst="rect">
            <a:avLst/>
          </a:prstGeom>
          <a:noFill/>
        </p:spPr>
        <p:txBody>
          <a:bodyPr wrap="none" rtlCol="0">
            <a:spAutoFit/>
          </a:bodyPr>
          <a:lstStyle/>
          <a:p>
            <a:endParaRPr lang="de-AT" dirty="0"/>
          </a:p>
        </p:txBody>
      </p:sp>
      <p:sp>
        <p:nvSpPr>
          <p:cNvPr id="11" name="Legende: Linie 10">
            <a:extLst>
              <a:ext uri="{FF2B5EF4-FFF2-40B4-BE49-F238E27FC236}">
                <a16:creationId xmlns:a16="http://schemas.microsoft.com/office/drawing/2014/main" id="{D11CD364-8A72-415C-BDB9-C6AF7F563812}"/>
              </a:ext>
            </a:extLst>
          </p:cNvPr>
          <p:cNvSpPr/>
          <p:nvPr/>
        </p:nvSpPr>
        <p:spPr>
          <a:xfrm>
            <a:off x="7586662" y="1677350"/>
            <a:ext cx="1533525" cy="523875"/>
          </a:xfrm>
          <a:prstGeom prst="borderCallout1">
            <a:avLst>
              <a:gd name="adj1" fmla="val 44205"/>
              <a:gd name="adj2" fmla="val 363"/>
              <a:gd name="adj3" fmla="val 228864"/>
              <a:gd name="adj4" fmla="val -4827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00" dirty="0">
                <a:solidFill>
                  <a:schemeClr val="tx1"/>
                </a:solidFill>
              </a:rPr>
              <a:t>Anzahl der zu erbringenden ECTS</a:t>
            </a:r>
            <a:endParaRPr lang="de-AT" sz="1100" dirty="0">
              <a:solidFill>
                <a:schemeClr val="tx1"/>
              </a:solidFill>
            </a:endParaRPr>
          </a:p>
        </p:txBody>
      </p:sp>
      <p:sp>
        <p:nvSpPr>
          <p:cNvPr id="12" name="Legende: Linie 11">
            <a:extLst>
              <a:ext uri="{FF2B5EF4-FFF2-40B4-BE49-F238E27FC236}">
                <a16:creationId xmlns:a16="http://schemas.microsoft.com/office/drawing/2014/main" id="{5A09245C-3ACC-49A1-8DC8-F901A0AD4280}"/>
              </a:ext>
            </a:extLst>
          </p:cNvPr>
          <p:cNvSpPr/>
          <p:nvPr/>
        </p:nvSpPr>
        <p:spPr>
          <a:xfrm>
            <a:off x="3983354" y="3369678"/>
            <a:ext cx="1550671" cy="676275"/>
          </a:xfrm>
          <a:prstGeom prst="borderCallout1">
            <a:avLst>
              <a:gd name="adj1" fmla="val 25792"/>
              <a:gd name="adj2" fmla="val 267"/>
              <a:gd name="adj3" fmla="val -4634"/>
              <a:gd name="adj4" fmla="val -6862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solidFill>
                  <a:schemeClr val="tx1"/>
                </a:solidFill>
              </a:rPr>
              <a:t>Einzelne Module Ihre Curriculums</a:t>
            </a:r>
            <a:endParaRPr lang="de-AT" sz="1400" dirty="0">
              <a:solidFill>
                <a:schemeClr val="tx1"/>
              </a:solidFill>
            </a:endParaRPr>
          </a:p>
        </p:txBody>
      </p:sp>
      <p:sp>
        <p:nvSpPr>
          <p:cNvPr id="15" name="Legende: Linie 14">
            <a:extLst>
              <a:ext uri="{FF2B5EF4-FFF2-40B4-BE49-F238E27FC236}">
                <a16:creationId xmlns:a16="http://schemas.microsoft.com/office/drawing/2014/main" id="{7DB9EAF5-4B70-45A6-8D60-675043D99711}"/>
              </a:ext>
            </a:extLst>
          </p:cNvPr>
          <p:cNvSpPr/>
          <p:nvPr/>
        </p:nvSpPr>
        <p:spPr>
          <a:xfrm>
            <a:off x="10158412" y="2986087"/>
            <a:ext cx="1533525" cy="523875"/>
          </a:xfrm>
          <a:prstGeom prst="borderCallout1">
            <a:avLst>
              <a:gd name="adj1" fmla="val 29659"/>
              <a:gd name="adj2" fmla="val -258"/>
              <a:gd name="adj3" fmla="val -3863"/>
              <a:gd name="adj4" fmla="val -4827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00" dirty="0">
                <a:solidFill>
                  <a:schemeClr val="tx1"/>
                </a:solidFill>
              </a:rPr>
              <a:t>Anzahl der bisher erbrachten ECTS</a:t>
            </a:r>
            <a:endParaRPr lang="de-AT" sz="1100" dirty="0">
              <a:solidFill>
                <a:schemeClr val="tx1"/>
              </a:solidFill>
            </a:endParaRPr>
          </a:p>
        </p:txBody>
      </p:sp>
    </p:spTree>
    <p:extLst>
      <p:ext uri="{BB962C8B-B14F-4D97-AF65-F5344CB8AC3E}">
        <p14:creationId xmlns:p14="http://schemas.microsoft.com/office/powerpoint/2010/main" val="380173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33A89F1-8769-4EB9-9D0B-5E1F287986D3}"/>
              </a:ext>
            </a:extLst>
          </p:cNvPr>
          <p:cNvSpPr>
            <a:spLocks noGrp="1"/>
          </p:cNvSpPr>
          <p:nvPr>
            <p:ph idx="1"/>
          </p:nvPr>
        </p:nvSpPr>
        <p:spPr>
          <a:xfrm>
            <a:off x="533400" y="1905000"/>
            <a:ext cx="10515600" cy="3643313"/>
          </a:xfrm>
        </p:spPr>
        <p:txBody>
          <a:bodyPr>
            <a:normAutofit/>
          </a:bodyPr>
          <a:lstStyle/>
          <a:p>
            <a:pPr marL="0" indent="0">
              <a:buNone/>
            </a:pPr>
            <a:r>
              <a:rPr lang="de-DE" sz="1600" dirty="0"/>
              <a:t>Grundsätzlich sollten all Ihre Prüfungsleistungen, welche für das jeweilige Studium verpflichtend und ohne Wahlmöglichkeit sind, automatisch im Curriculum Support korrekt zugeordnet werden. </a:t>
            </a:r>
          </a:p>
          <a:p>
            <a:pPr marL="0" indent="0">
              <a:buNone/>
            </a:pPr>
            <a:r>
              <a:rPr lang="de-DE" sz="1600" dirty="0">
                <a:solidFill>
                  <a:srgbClr val="C00000"/>
                </a:solidFill>
              </a:rPr>
              <a:t>Beachten Sie dabei unbedingt die korrekte Wahl des Studiums bei der Anmeldung zur Lehrveranstaltung!</a:t>
            </a:r>
          </a:p>
          <a:p>
            <a:pPr marL="0" indent="0">
              <a:buNone/>
            </a:pPr>
            <a:endParaRPr lang="de-AT" sz="1600" dirty="0"/>
          </a:p>
        </p:txBody>
      </p:sp>
      <p:sp>
        <p:nvSpPr>
          <p:cNvPr id="4" name="Untertitel 2">
            <a:extLst>
              <a:ext uri="{FF2B5EF4-FFF2-40B4-BE49-F238E27FC236}">
                <a16:creationId xmlns:a16="http://schemas.microsoft.com/office/drawing/2014/main" id="{E2480C84-81AF-438F-AE2C-E1AE5C6D7E9F}"/>
              </a:ext>
            </a:extLst>
          </p:cNvPr>
          <p:cNvSpPr txBox="1">
            <a:spLocks/>
          </p:cNvSpPr>
          <p:nvPr/>
        </p:nvSpPr>
        <p:spPr>
          <a:xfrm>
            <a:off x="533400" y="1143000"/>
            <a:ext cx="10239375" cy="7620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4400" dirty="0">
                <a:solidFill>
                  <a:srgbClr val="DE9C00"/>
                </a:solidFill>
                <a:latin typeface="Roboto" panose="02000000000000000000" pitchFamily="2" charset="0"/>
                <a:ea typeface="Roboto" panose="02000000000000000000" pitchFamily="2" charset="0"/>
                <a:cs typeface="+mj-cs"/>
              </a:rPr>
              <a:t>Funktionsweise des Curriculum-Supports</a:t>
            </a:r>
            <a:endParaRPr lang="de-AT" sz="4400" dirty="0">
              <a:solidFill>
                <a:srgbClr val="DE9C00"/>
              </a:solidFill>
              <a:latin typeface="Roboto" panose="02000000000000000000" pitchFamily="2" charset="0"/>
              <a:ea typeface="Roboto" panose="02000000000000000000" pitchFamily="2" charset="0"/>
              <a:cs typeface="+mj-cs"/>
            </a:endParaRPr>
          </a:p>
        </p:txBody>
      </p:sp>
      <p:pic>
        <p:nvPicPr>
          <p:cNvPr id="5" name="Grafik 4">
            <a:extLst>
              <a:ext uri="{FF2B5EF4-FFF2-40B4-BE49-F238E27FC236}">
                <a16:creationId xmlns:a16="http://schemas.microsoft.com/office/drawing/2014/main" id="{59A338D8-B5A8-4E8A-A513-E14170B8F5F3}"/>
              </a:ext>
            </a:extLst>
          </p:cNvPr>
          <p:cNvPicPr>
            <a:picLocks noChangeAspect="1"/>
          </p:cNvPicPr>
          <p:nvPr/>
        </p:nvPicPr>
        <p:blipFill>
          <a:blip r:embed="rId2"/>
          <a:stretch>
            <a:fillRect/>
          </a:stretch>
        </p:blipFill>
        <p:spPr>
          <a:xfrm>
            <a:off x="385763" y="3267075"/>
            <a:ext cx="11059068" cy="1457325"/>
          </a:xfrm>
          <a:prstGeom prst="rect">
            <a:avLst/>
          </a:prstGeom>
        </p:spPr>
      </p:pic>
      <p:sp>
        <p:nvSpPr>
          <p:cNvPr id="7" name="Legende: Linie 6">
            <a:extLst>
              <a:ext uri="{FF2B5EF4-FFF2-40B4-BE49-F238E27FC236}">
                <a16:creationId xmlns:a16="http://schemas.microsoft.com/office/drawing/2014/main" id="{6DCCF619-DE89-4ABB-A53F-B97FCB7FB230}"/>
              </a:ext>
            </a:extLst>
          </p:cNvPr>
          <p:cNvSpPr/>
          <p:nvPr/>
        </p:nvSpPr>
        <p:spPr>
          <a:xfrm>
            <a:off x="9324975" y="2667001"/>
            <a:ext cx="1647826" cy="361950"/>
          </a:xfrm>
          <a:prstGeom prst="borderCallout1">
            <a:avLst>
              <a:gd name="adj1" fmla="val 42434"/>
              <a:gd name="adj2" fmla="val -240"/>
              <a:gd name="adj3" fmla="val 278354"/>
              <a:gd name="adj4" fmla="val -1511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50" dirty="0">
                <a:solidFill>
                  <a:schemeClr val="tx1"/>
                </a:solidFill>
              </a:rPr>
              <a:t>Korrekt zugeordnete Leistung = L</a:t>
            </a:r>
            <a:endParaRPr lang="de-AT" sz="1050" dirty="0">
              <a:solidFill>
                <a:schemeClr val="tx1"/>
              </a:solidFill>
            </a:endParaRPr>
          </a:p>
        </p:txBody>
      </p:sp>
      <p:sp>
        <p:nvSpPr>
          <p:cNvPr id="8" name="Legende: Linie 7">
            <a:extLst>
              <a:ext uri="{FF2B5EF4-FFF2-40B4-BE49-F238E27FC236}">
                <a16:creationId xmlns:a16="http://schemas.microsoft.com/office/drawing/2014/main" id="{EA8D43A4-F9F8-4850-B114-EDAC7550EBB0}"/>
              </a:ext>
            </a:extLst>
          </p:cNvPr>
          <p:cNvSpPr/>
          <p:nvPr/>
        </p:nvSpPr>
        <p:spPr>
          <a:xfrm>
            <a:off x="7605711" y="4955381"/>
            <a:ext cx="1647826" cy="361950"/>
          </a:xfrm>
          <a:prstGeom prst="borderCallout1">
            <a:avLst>
              <a:gd name="adj1" fmla="val 2961"/>
              <a:gd name="adj2" fmla="val 99759"/>
              <a:gd name="adj3" fmla="val -84805"/>
              <a:gd name="adj4" fmla="val 12476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50" dirty="0">
                <a:solidFill>
                  <a:schemeClr val="tx1"/>
                </a:solidFill>
              </a:rPr>
              <a:t>Positiv absolvierte LV = grünes P</a:t>
            </a:r>
            <a:endParaRPr lang="de-AT" sz="1050" dirty="0">
              <a:solidFill>
                <a:schemeClr val="tx1"/>
              </a:solidFill>
            </a:endParaRPr>
          </a:p>
        </p:txBody>
      </p:sp>
      <p:sp>
        <p:nvSpPr>
          <p:cNvPr id="9" name="Legende: Linie 8">
            <a:extLst>
              <a:ext uri="{FF2B5EF4-FFF2-40B4-BE49-F238E27FC236}">
                <a16:creationId xmlns:a16="http://schemas.microsoft.com/office/drawing/2014/main" id="{96393B82-3571-4434-899D-26F1D42D7575}"/>
              </a:ext>
            </a:extLst>
          </p:cNvPr>
          <p:cNvSpPr/>
          <p:nvPr/>
        </p:nvSpPr>
        <p:spPr>
          <a:xfrm>
            <a:off x="9948862" y="5003005"/>
            <a:ext cx="1709738" cy="361950"/>
          </a:xfrm>
          <a:prstGeom prst="borderCallout1">
            <a:avLst>
              <a:gd name="adj1" fmla="val 2961"/>
              <a:gd name="adj2" fmla="val 24"/>
              <a:gd name="adj3" fmla="val -142700"/>
              <a:gd name="adj4" fmla="val 1378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50" dirty="0">
                <a:solidFill>
                  <a:schemeClr val="tx1"/>
                </a:solidFill>
              </a:rPr>
              <a:t>Voraussetzungsprüfung = V</a:t>
            </a:r>
            <a:endParaRPr lang="de-AT" sz="1050" dirty="0">
              <a:solidFill>
                <a:schemeClr val="tx1"/>
              </a:solidFill>
            </a:endParaRPr>
          </a:p>
        </p:txBody>
      </p:sp>
    </p:spTree>
    <p:extLst>
      <p:ext uri="{BB962C8B-B14F-4D97-AF65-F5344CB8AC3E}">
        <p14:creationId xmlns:p14="http://schemas.microsoft.com/office/powerpoint/2010/main" val="132883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5C220-4DB9-48A4-A732-6BDDDC273EEC}"/>
              </a:ext>
            </a:extLst>
          </p:cNvPr>
          <p:cNvSpPr>
            <a:spLocks noGrp="1"/>
          </p:cNvSpPr>
          <p:nvPr>
            <p:ph type="title"/>
          </p:nvPr>
        </p:nvSpPr>
        <p:spPr/>
        <p:txBody>
          <a:bodyPr>
            <a:noAutofit/>
          </a:bodyPr>
          <a:lstStyle/>
          <a:p>
            <a:r>
              <a:rPr lang="de-DE" sz="3200" dirty="0"/>
              <a:t>Nicht zugeordnete Leistungen mit Wahlmöglichkeit selbst zuordnen</a:t>
            </a:r>
            <a:endParaRPr lang="de-AT" sz="3200" dirty="0"/>
          </a:p>
        </p:txBody>
      </p:sp>
      <p:sp>
        <p:nvSpPr>
          <p:cNvPr id="3" name="Inhaltsplatzhalter 2">
            <a:extLst>
              <a:ext uri="{FF2B5EF4-FFF2-40B4-BE49-F238E27FC236}">
                <a16:creationId xmlns:a16="http://schemas.microsoft.com/office/drawing/2014/main" id="{052C127A-D5C2-4196-A815-E1ED08801E60}"/>
              </a:ext>
            </a:extLst>
          </p:cNvPr>
          <p:cNvSpPr>
            <a:spLocks noGrp="1"/>
          </p:cNvSpPr>
          <p:nvPr>
            <p:ph idx="1"/>
          </p:nvPr>
        </p:nvSpPr>
        <p:spPr>
          <a:xfrm>
            <a:off x="838200" y="2178136"/>
            <a:ext cx="10515600" cy="3474952"/>
          </a:xfrm>
        </p:spPr>
        <p:txBody>
          <a:bodyPr>
            <a:normAutofit/>
          </a:bodyPr>
          <a:lstStyle/>
          <a:p>
            <a:pPr marL="0" indent="0">
              <a:buNone/>
            </a:pPr>
            <a:r>
              <a:rPr lang="de-DE" sz="1800" dirty="0"/>
              <a:t>Gibt es Wahlmöglichkeit betreffend die Verwendung der absolvierten Leistung, kann das System diese nicht automatisch zuordnen. Sie selbst entscheiden, wie Sie die Leistung in diesem Fall verwenden möchten.</a:t>
            </a:r>
          </a:p>
          <a:p>
            <a:pPr marL="0" indent="0">
              <a:buNone/>
            </a:pPr>
            <a:r>
              <a:rPr lang="de-DE" sz="1800" dirty="0"/>
              <a:t>Sie können Ihre nicht zugeordneten Leistungen wie folgt einsehen:</a:t>
            </a:r>
            <a:endParaRPr lang="de-AT" sz="1800" dirty="0"/>
          </a:p>
        </p:txBody>
      </p:sp>
      <p:pic>
        <p:nvPicPr>
          <p:cNvPr id="4" name="Grafik 3">
            <a:extLst>
              <a:ext uri="{FF2B5EF4-FFF2-40B4-BE49-F238E27FC236}">
                <a16:creationId xmlns:a16="http://schemas.microsoft.com/office/drawing/2014/main" id="{6FD54950-8649-405A-B113-14E0C4318524}"/>
              </a:ext>
            </a:extLst>
          </p:cNvPr>
          <p:cNvPicPr>
            <a:picLocks noChangeAspect="1"/>
          </p:cNvPicPr>
          <p:nvPr/>
        </p:nvPicPr>
        <p:blipFill>
          <a:blip r:embed="rId2"/>
          <a:stretch>
            <a:fillRect/>
          </a:stretch>
        </p:blipFill>
        <p:spPr>
          <a:xfrm>
            <a:off x="805243" y="3209639"/>
            <a:ext cx="7052882" cy="2317560"/>
          </a:xfrm>
          <a:prstGeom prst="rect">
            <a:avLst/>
          </a:prstGeom>
        </p:spPr>
      </p:pic>
      <p:sp>
        <p:nvSpPr>
          <p:cNvPr id="5" name="Pfeil: nach links 4">
            <a:extLst>
              <a:ext uri="{FF2B5EF4-FFF2-40B4-BE49-F238E27FC236}">
                <a16:creationId xmlns:a16="http://schemas.microsoft.com/office/drawing/2014/main" id="{FE1F22C5-4DC8-426E-BAE9-50203A73CFA9}"/>
              </a:ext>
            </a:extLst>
          </p:cNvPr>
          <p:cNvSpPr/>
          <p:nvPr/>
        </p:nvSpPr>
        <p:spPr>
          <a:xfrm rot="20722985">
            <a:off x="1485900" y="4276725"/>
            <a:ext cx="990600" cy="2286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AT"/>
          </a:p>
        </p:txBody>
      </p:sp>
      <p:sp>
        <p:nvSpPr>
          <p:cNvPr id="6" name="Textfeld 5">
            <a:extLst>
              <a:ext uri="{FF2B5EF4-FFF2-40B4-BE49-F238E27FC236}">
                <a16:creationId xmlns:a16="http://schemas.microsoft.com/office/drawing/2014/main" id="{2DFD0559-4288-4D98-BFA1-EA4558C25B6C}"/>
              </a:ext>
            </a:extLst>
          </p:cNvPr>
          <p:cNvSpPr txBox="1"/>
          <p:nvPr/>
        </p:nvSpPr>
        <p:spPr>
          <a:xfrm>
            <a:off x="805243" y="5527199"/>
            <a:ext cx="9338882" cy="369332"/>
          </a:xfrm>
          <a:prstGeom prst="rect">
            <a:avLst/>
          </a:prstGeom>
          <a:noFill/>
        </p:spPr>
        <p:txBody>
          <a:bodyPr wrap="square" rtlCol="0">
            <a:spAutoFit/>
          </a:bodyPr>
          <a:lstStyle/>
          <a:p>
            <a:r>
              <a:rPr lang="de-DE" dirty="0"/>
              <a:t>Wählen Sie Leistungen – es öffnet sich folgendes Fenster:</a:t>
            </a:r>
            <a:endParaRPr lang="de-AT" dirty="0"/>
          </a:p>
        </p:txBody>
      </p:sp>
    </p:spTree>
    <p:extLst>
      <p:ext uri="{BB962C8B-B14F-4D97-AF65-F5344CB8AC3E}">
        <p14:creationId xmlns:p14="http://schemas.microsoft.com/office/powerpoint/2010/main" val="6038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81A2B3AB-58A7-4BE3-AADD-791426CA5590}"/>
              </a:ext>
            </a:extLst>
          </p:cNvPr>
          <p:cNvPicPr>
            <a:picLocks noGrp="1" noChangeAspect="1"/>
          </p:cNvPicPr>
          <p:nvPr>
            <p:ph idx="1"/>
          </p:nvPr>
        </p:nvPicPr>
        <p:blipFill>
          <a:blip r:embed="rId2"/>
          <a:stretch>
            <a:fillRect/>
          </a:stretch>
        </p:blipFill>
        <p:spPr>
          <a:xfrm>
            <a:off x="552450" y="1381023"/>
            <a:ext cx="10515600" cy="3468891"/>
          </a:xfrm>
          <a:prstGeom prst="rect">
            <a:avLst/>
          </a:prstGeom>
        </p:spPr>
      </p:pic>
      <p:sp>
        <p:nvSpPr>
          <p:cNvPr id="5" name="Legende: mit gebogener Linie 4">
            <a:extLst>
              <a:ext uri="{FF2B5EF4-FFF2-40B4-BE49-F238E27FC236}">
                <a16:creationId xmlns:a16="http://schemas.microsoft.com/office/drawing/2014/main" id="{6AA9E0F5-0CE2-4253-88BD-4E313C49EFAC}"/>
              </a:ext>
            </a:extLst>
          </p:cNvPr>
          <p:cNvSpPr/>
          <p:nvPr/>
        </p:nvSpPr>
        <p:spPr>
          <a:xfrm>
            <a:off x="7753349" y="4945165"/>
            <a:ext cx="2381251" cy="693636"/>
          </a:xfrm>
          <a:prstGeom prst="borderCallout2">
            <a:avLst>
              <a:gd name="adj1" fmla="val 52641"/>
              <a:gd name="adj2" fmla="val 101006"/>
              <a:gd name="adj3" fmla="val 54155"/>
              <a:gd name="adj4" fmla="val 127558"/>
              <a:gd name="adj5" fmla="val -140183"/>
              <a:gd name="adj6" fmla="val 12896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solidFill>
                  <a:schemeClr val="tx1"/>
                </a:solidFill>
              </a:rPr>
              <a:t>Klicken sie auf das Bleistiftsymbol zur Bearbeitung</a:t>
            </a:r>
            <a:endParaRPr lang="de-AT" sz="1400" dirty="0">
              <a:solidFill>
                <a:schemeClr val="tx1"/>
              </a:solidFill>
            </a:endParaRPr>
          </a:p>
        </p:txBody>
      </p:sp>
    </p:spTree>
    <p:extLst>
      <p:ext uri="{BB962C8B-B14F-4D97-AF65-F5344CB8AC3E}">
        <p14:creationId xmlns:p14="http://schemas.microsoft.com/office/powerpoint/2010/main" val="36927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416E1080-E926-4863-A9B2-907C6C3662B4}"/>
              </a:ext>
            </a:extLst>
          </p:cNvPr>
          <p:cNvPicPr>
            <a:picLocks noGrp="1" noChangeAspect="1"/>
          </p:cNvPicPr>
          <p:nvPr>
            <p:ph idx="1"/>
          </p:nvPr>
        </p:nvPicPr>
        <p:blipFill>
          <a:blip r:embed="rId2"/>
          <a:stretch>
            <a:fillRect/>
          </a:stretch>
        </p:blipFill>
        <p:spPr>
          <a:xfrm>
            <a:off x="642775" y="1187449"/>
            <a:ext cx="6891500" cy="4282971"/>
          </a:xfrm>
          <a:prstGeom prst="rect">
            <a:avLst/>
          </a:prstGeom>
        </p:spPr>
      </p:pic>
      <p:sp>
        <p:nvSpPr>
          <p:cNvPr id="6" name="Legende: mit gebogener Linie 5">
            <a:extLst>
              <a:ext uri="{FF2B5EF4-FFF2-40B4-BE49-F238E27FC236}">
                <a16:creationId xmlns:a16="http://schemas.microsoft.com/office/drawing/2014/main" id="{E5201A83-67B7-440B-9CDC-14A0F316135B}"/>
              </a:ext>
            </a:extLst>
          </p:cNvPr>
          <p:cNvSpPr/>
          <p:nvPr/>
        </p:nvSpPr>
        <p:spPr>
          <a:xfrm>
            <a:off x="8143875" y="4552950"/>
            <a:ext cx="2952750" cy="917470"/>
          </a:xfrm>
          <a:prstGeom prst="borderCallout2">
            <a:avLst>
              <a:gd name="adj1" fmla="val 49895"/>
              <a:gd name="adj2" fmla="val 54"/>
              <a:gd name="adj3" fmla="val 156828"/>
              <a:gd name="adj4" fmla="val -20861"/>
              <a:gd name="adj5" fmla="val 14911"/>
              <a:gd name="adj6" fmla="val -24247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solidFill>
                  <a:schemeClr val="tx1"/>
                </a:solidFill>
              </a:rPr>
              <a:t>Wählen Sie den vorgeschlagenen SPO-Kontext und danach Speichern und Schließen</a:t>
            </a:r>
            <a:endParaRPr lang="de-AT" sz="1400" dirty="0">
              <a:solidFill>
                <a:schemeClr val="tx1"/>
              </a:solidFill>
            </a:endParaRPr>
          </a:p>
        </p:txBody>
      </p:sp>
    </p:spTree>
    <p:extLst>
      <p:ext uri="{BB962C8B-B14F-4D97-AF65-F5344CB8AC3E}">
        <p14:creationId xmlns:p14="http://schemas.microsoft.com/office/powerpoint/2010/main" val="118655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411EFC8-1D42-4656-BB5A-FBD3387B5911}"/>
              </a:ext>
            </a:extLst>
          </p:cNvPr>
          <p:cNvSpPr>
            <a:spLocks noGrp="1"/>
          </p:cNvSpPr>
          <p:nvPr>
            <p:ph idx="1"/>
          </p:nvPr>
        </p:nvSpPr>
        <p:spPr>
          <a:xfrm>
            <a:off x="581025" y="1216111"/>
            <a:ext cx="10515600" cy="3474952"/>
          </a:xfrm>
        </p:spPr>
        <p:txBody>
          <a:bodyPr>
            <a:normAutofit/>
          </a:bodyPr>
          <a:lstStyle/>
          <a:p>
            <a:pPr marL="0" indent="0">
              <a:buNone/>
            </a:pPr>
            <a:r>
              <a:rPr lang="de-DE" sz="1800" dirty="0"/>
              <a:t>Es öffnet sich ein weiteres Fenster:</a:t>
            </a:r>
          </a:p>
          <a:p>
            <a:pPr marL="0" indent="0">
              <a:buNone/>
            </a:pPr>
            <a:endParaRPr lang="de-AT" sz="1800" dirty="0"/>
          </a:p>
        </p:txBody>
      </p:sp>
      <p:pic>
        <p:nvPicPr>
          <p:cNvPr id="4" name="Grafik 3">
            <a:extLst>
              <a:ext uri="{FF2B5EF4-FFF2-40B4-BE49-F238E27FC236}">
                <a16:creationId xmlns:a16="http://schemas.microsoft.com/office/drawing/2014/main" id="{36B11150-5C58-411A-96C6-65A49E81ED57}"/>
              </a:ext>
            </a:extLst>
          </p:cNvPr>
          <p:cNvPicPr>
            <a:picLocks noChangeAspect="1"/>
          </p:cNvPicPr>
          <p:nvPr/>
        </p:nvPicPr>
        <p:blipFill>
          <a:blip r:embed="rId2"/>
          <a:stretch>
            <a:fillRect/>
          </a:stretch>
        </p:blipFill>
        <p:spPr>
          <a:xfrm>
            <a:off x="695325" y="1543050"/>
            <a:ext cx="7848600" cy="3981450"/>
          </a:xfrm>
          <a:prstGeom prst="rect">
            <a:avLst/>
          </a:prstGeom>
        </p:spPr>
      </p:pic>
      <p:sp>
        <p:nvSpPr>
          <p:cNvPr id="5" name="Legende: Linie 4">
            <a:extLst>
              <a:ext uri="{FF2B5EF4-FFF2-40B4-BE49-F238E27FC236}">
                <a16:creationId xmlns:a16="http://schemas.microsoft.com/office/drawing/2014/main" id="{9FEED803-7B3E-4DD5-98B9-B2292E2B7D46}"/>
              </a:ext>
            </a:extLst>
          </p:cNvPr>
          <p:cNvSpPr/>
          <p:nvPr/>
        </p:nvSpPr>
        <p:spPr>
          <a:xfrm>
            <a:off x="8543925" y="4495800"/>
            <a:ext cx="2838450" cy="1028700"/>
          </a:xfrm>
          <a:prstGeom prst="borderCallout1">
            <a:avLst>
              <a:gd name="adj1" fmla="val 96528"/>
              <a:gd name="adj2" fmla="val 56"/>
              <a:gd name="adj3" fmla="val 22685"/>
              <a:gd name="adj4" fmla="val -1252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solidFill>
                  <a:schemeClr val="tx1"/>
                </a:solidFill>
              </a:rPr>
              <a:t>Wählen Sie Leistung umbuchen</a:t>
            </a:r>
            <a:endParaRPr lang="de-AT" dirty="0">
              <a:solidFill>
                <a:schemeClr val="tx1"/>
              </a:solidFill>
            </a:endParaRPr>
          </a:p>
        </p:txBody>
      </p:sp>
      <p:sp>
        <p:nvSpPr>
          <p:cNvPr id="6" name="Textfeld 5">
            <a:extLst>
              <a:ext uri="{FF2B5EF4-FFF2-40B4-BE49-F238E27FC236}">
                <a16:creationId xmlns:a16="http://schemas.microsoft.com/office/drawing/2014/main" id="{8037F06C-B780-49B5-BEA5-AFFADEF6E22E}"/>
              </a:ext>
            </a:extLst>
          </p:cNvPr>
          <p:cNvSpPr txBox="1"/>
          <p:nvPr/>
        </p:nvSpPr>
        <p:spPr>
          <a:xfrm>
            <a:off x="695325" y="5753100"/>
            <a:ext cx="10687050" cy="646331"/>
          </a:xfrm>
          <a:prstGeom prst="rect">
            <a:avLst/>
          </a:prstGeom>
          <a:noFill/>
        </p:spPr>
        <p:txBody>
          <a:bodyPr wrap="square" rtlCol="0">
            <a:spAutoFit/>
          </a:bodyPr>
          <a:lstStyle/>
          <a:p>
            <a:r>
              <a:rPr lang="de-DE" dirty="0"/>
              <a:t>Jetzt ist Ihre Leistung dem entsprechenden von Ihnen gewünschten SPO-Kontext zugeordnet und entsprechend verbucht</a:t>
            </a:r>
            <a:endParaRPr lang="de-AT" dirty="0"/>
          </a:p>
        </p:txBody>
      </p:sp>
    </p:spTree>
    <p:extLst>
      <p:ext uri="{BB962C8B-B14F-4D97-AF65-F5344CB8AC3E}">
        <p14:creationId xmlns:p14="http://schemas.microsoft.com/office/powerpoint/2010/main" val="99406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C2EBC-8FCD-4E2A-9E19-F5E2B8CD6CDA}"/>
              </a:ext>
            </a:extLst>
          </p:cNvPr>
          <p:cNvSpPr>
            <a:spLocks noGrp="1"/>
          </p:cNvSpPr>
          <p:nvPr>
            <p:ph type="title"/>
          </p:nvPr>
        </p:nvSpPr>
        <p:spPr>
          <a:xfrm>
            <a:off x="805243" y="1208650"/>
            <a:ext cx="10515600" cy="883380"/>
          </a:xfrm>
        </p:spPr>
        <p:txBody>
          <a:bodyPr/>
          <a:lstStyle/>
          <a:p>
            <a:r>
              <a:rPr lang="de-DE" dirty="0"/>
              <a:t>Wichtige Informationen</a:t>
            </a:r>
            <a:endParaRPr lang="de-AT" dirty="0"/>
          </a:p>
        </p:txBody>
      </p:sp>
      <p:sp>
        <p:nvSpPr>
          <p:cNvPr id="3" name="Inhaltsplatzhalter 2">
            <a:extLst>
              <a:ext uri="{FF2B5EF4-FFF2-40B4-BE49-F238E27FC236}">
                <a16:creationId xmlns:a16="http://schemas.microsoft.com/office/drawing/2014/main" id="{BC84433C-5134-4105-AAAB-CDE270B51173}"/>
              </a:ext>
            </a:extLst>
          </p:cNvPr>
          <p:cNvSpPr>
            <a:spLocks noGrp="1"/>
          </p:cNvSpPr>
          <p:nvPr>
            <p:ph idx="1"/>
          </p:nvPr>
        </p:nvSpPr>
        <p:spPr>
          <a:xfrm>
            <a:off x="805243" y="2263861"/>
            <a:ext cx="10515600" cy="3474952"/>
          </a:xfrm>
        </p:spPr>
        <p:txBody>
          <a:bodyPr>
            <a:normAutofit/>
          </a:bodyPr>
          <a:lstStyle/>
          <a:p>
            <a:pPr>
              <a:buFont typeface="Wingdings" panose="05000000000000000000" pitchFamily="2" charset="2"/>
              <a:buChar char="Ø"/>
            </a:pPr>
            <a:r>
              <a:rPr lang="de-DE" sz="1800" dirty="0"/>
              <a:t>Bitte überprüfen Sie in Ihrem eigenen Interesse die Zuordnung Ihrer Leistungen regelmäßig über „Mein Studium“, damit Sie immer einen Überblick über Ihren Studienfortschritt haben!</a:t>
            </a:r>
          </a:p>
          <a:p>
            <a:pPr>
              <a:buFont typeface="Wingdings" panose="05000000000000000000" pitchFamily="2" charset="2"/>
              <a:buChar char="Ø"/>
            </a:pPr>
            <a:r>
              <a:rPr lang="de-DE" sz="1800" dirty="0"/>
              <a:t>Beachten Sie unbedingt, wenn Sie eine Prüfungsleistung über ein anderes Studium abgelegt haben und dieses in Ihrem Studium an der PH Steiermark benötigen, kann die Leistung nicht automatisch verarbeitet werden. Hier ist unbedingt ein Antrag auf Anerkennung bei der zuständigen Institution erforderlich!</a:t>
            </a:r>
          </a:p>
          <a:p>
            <a:pPr>
              <a:buFont typeface="Wingdings" panose="05000000000000000000" pitchFamily="2" charset="2"/>
              <a:buChar char="Ø"/>
            </a:pPr>
            <a:r>
              <a:rPr lang="de-DE" sz="1800" dirty="0"/>
              <a:t>Das selbe gilt auch für die Zuordnung zum Modul „Freie Wahlfächer“ – auch hier ist ein Antrag auf Anerkennung bei der hauptzulassenden Institution zu stellen!</a:t>
            </a:r>
          </a:p>
          <a:p>
            <a:pPr>
              <a:buFont typeface="Wingdings" panose="05000000000000000000" pitchFamily="2" charset="2"/>
              <a:buChar char="Ø"/>
            </a:pPr>
            <a:r>
              <a:rPr lang="de-DE" sz="1800" dirty="0"/>
              <a:t>Sollten Sie eine Leistung aus anderen Gründen nicht zuordnen können, melden Sie sich in Ihrem zuständigen Institut oder in der Studienabteilung (</a:t>
            </a:r>
            <a:r>
              <a:rPr lang="de-DE" sz="1800" dirty="0">
                <a:hlinkClick r:id="rId2"/>
              </a:rPr>
              <a:t>studienabteilung@phst.at</a:t>
            </a:r>
            <a:r>
              <a:rPr lang="de-DE" sz="1800" dirty="0"/>
              <a:t>, 0316 8067 3600), damit wir Sie hier unterstützen können.</a:t>
            </a:r>
          </a:p>
          <a:p>
            <a:pPr>
              <a:buFont typeface="Wingdings" panose="05000000000000000000" pitchFamily="2" charset="2"/>
              <a:buChar char="Ø"/>
            </a:pPr>
            <a:r>
              <a:rPr lang="de-DE" sz="1800" dirty="0"/>
              <a:t>Beachten Sie bitte, dass Sie sich über den Curriculum Support sowohl für Lehrveranstaltungen als auch für Prüfungen anmelden können!</a:t>
            </a:r>
          </a:p>
          <a:p>
            <a:pPr>
              <a:buFont typeface="Wingdings" panose="05000000000000000000" pitchFamily="2" charset="2"/>
              <a:buChar char="Ø"/>
            </a:pPr>
            <a:endParaRPr lang="de-DE" sz="1800" dirty="0"/>
          </a:p>
          <a:p>
            <a:pPr>
              <a:buFont typeface="Wingdings" panose="05000000000000000000" pitchFamily="2" charset="2"/>
              <a:buChar char="Ø"/>
            </a:pPr>
            <a:endParaRPr lang="de-AT" sz="1800" dirty="0"/>
          </a:p>
        </p:txBody>
      </p:sp>
    </p:spTree>
    <p:extLst>
      <p:ext uri="{BB962C8B-B14F-4D97-AF65-F5344CB8AC3E}">
        <p14:creationId xmlns:p14="http://schemas.microsoft.com/office/powerpoint/2010/main" val="4119177132"/>
      </p:ext>
    </p:extLst>
  </p:cSld>
  <p:clrMapOvr>
    <a:masterClrMapping/>
  </p:clrMapOvr>
</p:sld>
</file>

<file path=ppt/theme/theme1.xml><?xml version="1.0" encoding="utf-8"?>
<a:theme xmlns:a="http://schemas.openxmlformats.org/drawingml/2006/main" name="2020_11_02 PPT_Vorl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D8BC5F89-309C-4D1C-A68C-F553BBFD99C1}" vid="{B13AFBDE-35D7-4FE2-A691-9C5B5E8CAD1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PHSt_Folienmaster_graues_Haus_Arial_Narrow</Template>
  <TotalTime>0</TotalTime>
  <Words>415</Words>
  <Application>Microsoft Office PowerPoint</Application>
  <PresentationFormat>Breitbild</PresentationFormat>
  <Paragraphs>38</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Arial Narrow</vt:lpstr>
      <vt:lpstr>Calibri</vt:lpstr>
      <vt:lpstr>Roboto</vt:lpstr>
      <vt:lpstr>Wingdings</vt:lpstr>
      <vt:lpstr>2020_11_02 PPT_Vorlage</vt:lpstr>
      <vt:lpstr>Mein Studium – Curriculum-Support  in PH Online  Handout über die Zuordnung von Leistungen im Curriculum Support – Anleitung für Studierende</vt:lpstr>
      <vt:lpstr>Applikation „Mein Studium“</vt:lpstr>
      <vt:lpstr>PowerPoint-Präsentation</vt:lpstr>
      <vt:lpstr>PowerPoint-Präsentation</vt:lpstr>
      <vt:lpstr>Nicht zugeordnete Leistungen mit Wahlmöglichkeit selbst zuordnen</vt:lpstr>
      <vt:lpstr>PowerPoint-Präsentation</vt:lpstr>
      <vt:lpstr>PowerPoint-Präsentation</vt:lpstr>
      <vt:lpstr>PowerPoint-Präsentation</vt:lpstr>
      <vt:lpstr>Wichtige Informationen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Grübler Gabriele</dc:creator>
  <cp:lastModifiedBy>Grübler Gabriele</cp:lastModifiedBy>
  <cp:revision>12</cp:revision>
  <dcterms:created xsi:type="dcterms:W3CDTF">2022-04-06T11:41:28Z</dcterms:created>
  <dcterms:modified xsi:type="dcterms:W3CDTF">2022-04-06T13:21:57Z</dcterms:modified>
</cp:coreProperties>
</file>